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4"/>
  </p:notesMasterIdLst>
  <p:sldIdLst>
    <p:sldId id="256" r:id="rId5"/>
    <p:sldId id="258" r:id="rId6"/>
    <p:sldId id="292" r:id="rId7"/>
    <p:sldId id="259" r:id="rId8"/>
    <p:sldId id="262" r:id="rId9"/>
    <p:sldId id="291" r:id="rId10"/>
    <p:sldId id="263" r:id="rId11"/>
    <p:sldId id="264" r:id="rId12"/>
    <p:sldId id="266" r:id="rId13"/>
    <p:sldId id="288" r:id="rId14"/>
    <p:sldId id="267" r:id="rId15"/>
    <p:sldId id="268" r:id="rId16"/>
    <p:sldId id="269" r:id="rId17"/>
    <p:sldId id="270" r:id="rId18"/>
    <p:sldId id="271" r:id="rId19"/>
    <p:sldId id="272" r:id="rId20"/>
    <p:sldId id="261" r:id="rId21"/>
    <p:sldId id="275" r:id="rId22"/>
    <p:sldId id="289" r:id="rId23"/>
    <p:sldId id="273" r:id="rId24"/>
    <p:sldId id="274" r:id="rId25"/>
    <p:sldId id="276" r:id="rId26"/>
    <p:sldId id="277" r:id="rId27"/>
    <p:sldId id="290" r:id="rId28"/>
    <p:sldId id="278" r:id="rId29"/>
    <p:sldId id="279" r:id="rId30"/>
    <p:sldId id="280" r:id="rId31"/>
    <p:sldId id="281" r:id="rId32"/>
    <p:sldId id="287" r:id="rId33"/>
  </p:sldIdLst>
  <p:sldSz cx="9144000" cy="5143500" type="screen16x9"/>
  <p:notesSz cx="6858000" cy="9144000"/>
  <p:embeddedFontLst>
    <p:embeddedFont>
      <p:font typeface="Calibri" panose="020F0502020204030204" pitchFamily="34" charset="0"/>
      <p:regular r:id="rId35"/>
      <p:bold r:id="rId36"/>
      <p:italic r:id="rId37"/>
      <p:boldItalic r:id="rId38"/>
    </p:embeddedFont>
    <p:embeddedFont>
      <p:font typeface="Nunito" pitchFamily="2" charset="0"/>
      <p:regular r:id="rId39"/>
      <p:bold r:id="rId40"/>
      <p:italic r:id="rId41"/>
      <p:boldItalic r:id="rId42"/>
    </p:embeddedFont>
    <p:embeddedFont>
      <p:font typeface="Nunito ExtraBold" pitchFamily="2" charset="0"/>
      <p:bold r:id="rId43"/>
      <p:boldItalic r:id="rId44"/>
    </p:embeddedFont>
    <p:embeddedFont>
      <p:font typeface="Nunito SemiBold" pitchFamily="2" charset="0"/>
      <p:regular r:id="rId45"/>
      <p:bold r:id="rId46"/>
      <p:italic r:id="rId47"/>
      <p:boldItalic r:id="rId48"/>
    </p:embeddedFont>
    <p:embeddedFont>
      <p:font typeface="Segoe UI" panose="020B0502040204020203"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59" roundtripDataSignature="AMtx7mjatig9BctchQSgaHTpHMw6kuOTP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1EBD52-1930-D3D2-8B32-D3DD9386751B}" v="979" dt="2023-10-11T14:44:34.997"/>
    <p1510:client id="{365FDC58-3794-9BC7-93EC-E34609FEBE45}" v="513" dt="2023-10-12T10:10:33.049"/>
    <p1510:client id="{DEFAF11B-DB7C-2FE2-47A5-7D1AA931AA49}" v="4388" dt="2023-10-11T13:59:39.417"/>
  </p1510:revLst>
</p1510:revInfo>
</file>

<file path=ppt/tableStyles.xml><?xml version="1.0" encoding="utf-8"?>
<a:tblStyleLst xmlns:a="http://schemas.openxmlformats.org/drawingml/2006/main" def="{AF74C4BD-555E-4FA1-97E3-B736630EF5F6}">
  <a:tblStyle styleId="{AF74C4BD-555E-4FA1-97E3-B736630EF5F6}"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6F2"/>
          </a:solidFill>
        </a:fill>
      </a:tcStyle>
    </a:wholeTbl>
    <a:band1H>
      <a:tcTxStyle b="off" i="off"/>
      <a:tcStyle>
        <a:tcBdr/>
        <a:fill>
          <a:solidFill>
            <a:srgbClr val="CBEDE3"/>
          </a:solidFill>
        </a:fill>
      </a:tcStyle>
    </a:band1H>
    <a:band2H>
      <a:tcTxStyle b="off" i="off"/>
      <a:tcStyle>
        <a:tcBdr/>
      </a:tcStyle>
    </a:band2H>
    <a:band1V>
      <a:tcTxStyle b="off" i="off"/>
      <a:tcStyle>
        <a:tcBdr/>
        <a:fill>
          <a:solidFill>
            <a:srgbClr val="CBEDE3"/>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font" Target="fonts/font17.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font" Target="fonts/font12.fntdata"/><Relationship Id="rId59" Type="http://customschemas.google.com/relationships/presentationmetadata" Target="metadata"/><Relationship Id="rId20" Type="http://schemas.openxmlformats.org/officeDocument/2006/relationships/slide" Target="slides/slide16.xml"/><Relationship Id="rId41" Type="http://schemas.openxmlformats.org/officeDocument/2006/relationships/font" Target="fonts/font7.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font" Target="fonts/font15.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 name="Google Shape;3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f6b004cf47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gf6b004cf47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57340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f6c33d4b89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f6c33d4b89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f6b004cf4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gf6b004cf47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f6b004cf47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gf6b004cf47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f6e70a592a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gf6e70a592a_1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6ce3a772a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16ce3a772ac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f6b004cf4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f6b004cf4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f6b004cf47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f6b004cf47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6ce3a772a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16ce3a772ac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72727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f6c33d4b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gf6c33d4b8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f173532ac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f173532ac2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f6e70a592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f6e70a592a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f6e70a592a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gf6e70a592a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f6e70a592a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gf6e70a592a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f6e70a592a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gf6e70a592a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17238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f6e70a592a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gf6e70a592a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f6e70a592a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gf6e70a592a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f1838ee1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f1838ee12c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f6e70a592a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gf6e70a592a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f6b004cf47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gf6b004cf47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f6c33d4b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gf6c33d4b8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11565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67eb4b7d9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g167eb4b7d9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Led by students for students</a:t>
            </a:r>
            <a:endParaRPr/>
          </a:p>
          <a:p>
            <a:pPr marL="0" lvl="0" indent="0" algn="l" rtl="0">
              <a:lnSpc>
                <a:spcPct val="100000"/>
              </a:lnSpc>
              <a:spcBef>
                <a:spcPts val="0"/>
              </a:spcBef>
              <a:spcAft>
                <a:spcPts val="0"/>
              </a:spcAft>
              <a:buSzPts val="1100"/>
              <a:buNone/>
            </a:pPr>
            <a:r>
              <a:rPr lang="en-GB"/>
              <a:t>Student rep role has many benefits such as … that are useful for your personal and professional development and its also a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f6c33d4b8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gf6c33d4b89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f6c33d4b8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gf6c33d4b89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08463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f6b004cf47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gf6b004cf47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1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000"/>
              <a:buFont typeface="Nunito ExtraBold"/>
              <a:buNone/>
              <a:defRPr sz="5000">
                <a:latin typeface="Nunito ExtraBold"/>
                <a:ea typeface="Nunito ExtraBold"/>
                <a:cs typeface="Nunito ExtraBold"/>
                <a:sym typeface="Nunito ExtraBold"/>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0" name="Google Shape;10;p1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Font typeface="Nunito"/>
              <a:buNone/>
              <a:defRPr sz="2800">
                <a:latin typeface="Nunito"/>
                <a:ea typeface="Nunito"/>
                <a:cs typeface="Nunito"/>
                <a:sym typeface="Nunit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1" name="Google Shape;11;p13"/>
          <p:cNvPicPr preferRelativeResize="0"/>
          <p:nvPr/>
        </p:nvPicPr>
        <p:blipFill rotWithShape="1">
          <a:blip r:embed="rId2">
            <a:alphaModFix/>
          </a:blip>
          <a:srcRect/>
          <a:stretch/>
        </p:blipFill>
        <p:spPr>
          <a:xfrm>
            <a:off x="2779288" y="3626725"/>
            <a:ext cx="3585416" cy="1123950"/>
          </a:xfrm>
          <a:prstGeom prst="rect">
            <a:avLst/>
          </a:prstGeom>
          <a:noFill/>
          <a:ln>
            <a:noFill/>
          </a:ln>
        </p:spPr>
      </p:pic>
      <p:pic>
        <p:nvPicPr>
          <p:cNvPr id="12" name="Google Shape;12;p13"/>
          <p:cNvPicPr preferRelativeResize="0"/>
          <p:nvPr/>
        </p:nvPicPr>
        <p:blipFill rotWithShape="1">
          <a:blip r:embed="rId3">
            <a:alphaModFix/>
          </a:blip>
          <a:srcRect/>
          <a:stretch/>
        </p:blipFill>
        <p:spPr>
          <a:xfrm>
            <a:off x="104450" y="123050"/>
            <a:ext cx="1247075" cy="15713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Student Voice &amp; Representation)">
  <p:cSld name="TITLE_AND_BODY_1_2">
    <p:bg>
      <p:bgPr>
        <a:solidFill>
          <a:schemeClr val="lt1"/>
        </a:solidFill>
        <a:effectLst/>
      </p:bgPr>
    </p:bg>
    <p:spTree>
      <p:nvGrpSpPr>
        <p:cNvPr id="1" name="Shape 13"/>
        <p:cNvGrpSpPr/>
        <p:nvPr/>
      </p:nvGrpSpPr>
      <p:grpSpPr>
        <a:xfrm>
          <a:off x="0" y="0"/>
          <a:ext cx="0" cy="0"/>
          <a:chOff x="0" y="0"/>
          <a:chExt cx="0" cy="0"/>
        </a:xfrm>
      </p:grpSpPr>
      <p:sp>
        <p:nvSpPr>
          <p:cNvPr id="14" name="Google Shape;14;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rgbClr val="1DCDB0"/>
              </a:buClr>
              <a:buSzPts val="1800"/>
              <a:buFont typeface="Nunito SemiBold"/>
              <a:buChar char="●"/>
              <a:defRPr>
                <a:solidFill>
                  <a:srgbClr val="1DCDB0"/>
                </a:solidFill>
                <a:latin typeface="Nunito SemiBold"/>
                <a:ea typeface="Nunito SemiBold"/>
                <a:cs typeface="Nunito SemiBold"/>
                <a:sym typeface="Nunito SemiBold"/>
              </a:defRPr>
            </a:lvl1pPr>
            <a:lvl2pPr marL="914400" lvl="1" indent="-317500" algn="l">
              <a:lnSpc>
                <a:spcPct val="115000"/>
              </a:lnSpc>
              <a:spcBef>
                <a:spcPts val="0"/>
              </a:spcBef>
              <a:spcAft>
                <a:spcPts val="0"/>
              </a:spcAft>
              <a:buClr>
                <a:srgbClr val="1DCDB0"/>
              </a:buClr>
              <a:buSzPts val="1400"/>
              <a:buFont typeface="Nunito SemiBold"/>
              <a:buChar char="○"/>
              <a:defRPr>
                <a:solidFill>
                  <a:srgbClr val="1DCDB0"/>
                </a:solidFill>
                <a:latin typeface="Nunito SemiBold"/>
                <a:ea typeface="Nunito SemiBold"/>
                <a:cs typeface="Nunito SemiBold"/>
                <a:sym typeface="Nunito SemiBold"/>
              </a:defRPr>
            </a:lvl2pPr>
            <a:lvl3pPr marL="1371600" lvl="2" indent="-317500" algn="l">
              <a:lnSpc>
                <a:spcPct val="115000"/>
              </a:lnSpc>
              <a:spcBef>
                <a:spcPts val="0"/>
              </a:spcBef>
              <a:spcAft>
                <a:spcPts val="0"/>
              </a:spcAft>
              <a:buClr>
                <a:srgbClr val="1DCDB0"/>
              </a:buClr>
              <a:buSzPts val="1400"/>
              <a:buFont typeface="Nunito SemiBold"/>
              <a:buChar char="■"/>
              <a:defRPr>
                <a:solidFill>
                  <a:srgbClr val="1DCDB0"/>
                </a:solidFill>
                <a:latin typeface="Nunito SemiBold"/>
                <a:ea typeface="Nunito SemiBold"/>
                <a:cs typeface="Nunito SemiBold"/>
                <a:sym typeface="Nunito SemiBold"/>
              </a:defRPr>
            </a:lvl3pPr>
            <a:lvl4pPr marL="1828800" lvl="3" indent="-317500" algn="l">
              <a:lnSpc>
                <a:spcPct val="115000"/>
              </a:lnSpc>
              <a:spcBef>
                <a:spcPts val="0"/>
              </a:spcBef>
              <a:spcAft>
                <a:spcPts val="0"/>
              </a:spcAft>
              <a:buClr>
                <a:srgbClr val="1DCDB0"/>
              </a:buClr>
              <a:buSzPts val="1400"/>
              <a:buFont typeface="Nunito SemiBold"/>
              <a:buChar char="●"/>
              <a:defRPr>
                <a:solidFill>
                  <a:srgbClr val="1DCDB0"/>
                </a:solidFill>
                <a:latin typeface="Nunito SemiBold"/>
                <a:ea typeface="Nunito SemiBold"/>
                <a:cs typeface="Nunito SemiBold"/>
                <a:sym typeface="Nunito SemiBold"/>
              </a:defRPr>
            </a:lvl4pPr>
            <a:lvl5pPr marL="2286000" lvl="4" indent="-317500" algn="l">
              <a:lnSpc>
                <a:spcPct val="115000"/>
              </a:lnSpc>
              <a:spcBef>
                <a:spcPts val="0"/>
              </a:spcBef>
              <a:spcAft>
                <a:spcPts val="0"/>
              </a:spcAft>
              <a:buClr>
                <a:srgbClr val="1DCDB0"/>
              </a:buClr>
              <a:buSzPts val="1400"/>
              <a:buFont typeface="Nunito SemiBold"/>
              <a:buChar char="○"/>
              <a:defRPr>
                <a:solidFill>
                  <a:srgbClr val="1DCDB0"/>
                </a:solidFill>
                <a:latin typeface="Nunito SemiBold"/>
                <a:ea typeface="Nunito SemiBold"/>
                <a:cs typeface="Nunito SemiBold"/>
                <a:sym typeface="Nunito SemiBold"/>
              </a:defRPr>
            </a:lvl5pPr>
            <a:lvl6pPr marL="2743200" lvl="5" indent="-317500" algn="l">
              <a:lnSpc>
                <a:spcPct val="115000"/>
              </a:lnSpc>
              <a:spcBef>
                <a:spcPts val="0"/>
              </a:spcBef>
              <a:spcAft>
                <a:spcPts val="0"/>
              </a:spcAft>
              <a:buClr>
                <a:srgbClr val="1DCDB0"/>
              </a:buClr>
              <a:buSzPts val="1400"/>
              <a:buFont typeface="Nunito SemiBold"/>
              <a:buChar char="■"/>
              <a:defRPr>
                <a:solidFill>
                  <a:srgbClr val="1DCDB0"/>
                </a:solidFill>
                <a:latin typeface="Nunito SemiBold"/>
                <a:ea typeface="Nunito SemiBold"/>
                <a:cs typeface="Nunito SemiBold"/>
                <a:sym typeface="Nunito SemiBold"/>
              </a:defRPr>
            </a:lvl6pPr>
            <a:lvl7pPr marL="3200400" lvl="6" indent="-317500" algn="l">
              <a:lnSpc>
                <a:spcPct val="115000"/>
              </a:lnSpc>
              <a:spcBef>
                <a:spcPts val="0"/>
              </a:spcBef>
              <a:spcAft>
                <a:spcPts val="0"/>
              </a:spcAft>
              <a:buClr>
                <a:srgbClr val="1DCDB0"/>
              </a:buClr>
              <a:buSzPts val="1400"/>
              <a:buFont typeface="Nunito SemiBold"/>
              <a:buChar char="●"/>
              <a:defRPr>
                <a:solidFill>
                  <a:srgbClr val="1DCDB0"/>
                </a:solidFill>
                <a:latin typeface="Nunito SemiBold"/>
                <a:ea typeface="Nunito SemiBold"/>
                <a:cs typeface="Nunito SemiBold"/>
                <a:sym typeface="Nunito SemiBold"/>
              </a:defRPr>
            </a:lvl7pPr>
            <a:lvl8pPr marL="3657600" lvl="7" indent="-317500" algn="l">
              <a:lnSpc>
                <a:spcPct val="115000"/>
              </a:lnSpc>
              <a:spcBef>
                <a:spcPts val="0"/>
              </a:spcBef>
              <a:spcAft>
                <a:spcPts val="0"/>
              </a:spcAft>
              <a:buClr>
                <a:srgbClr val="1DCDB0"/>
              </a:buClr>
              <a:buSzPts val="1400"/>
              <a:buFont typeface="Nunito SemiBold"/>
              <a:buChar char="○"/>
              <a:defRPr>
                <a:solidFill>
                  <a:srgbClr val="1DCDB0"/>
                </a:solidFill>
                <a:latin typeface="Nunito SemiBold"/>
                <a:ea typeface="Nunito SemiBold"/>
                <a:cs typeface="Nunito SemiBold"/>
                <a:sym typeface="Nunito SemiBold"/>
              </a:defRPr>
            </a:lvl8pPr>
            <a:lvl9pPr marL="4114800" lvl="8" indent="-317500" algn="l">
              <a:lnSpc>
                <a:spcPct val="115000"/>
              </a:lnSpc>
              <a:spcBef>
                <a:spcPts val="0"/>
              </a:spcBef>
              <a:spcAft>
                <a:spcPts val="0"/>
              </a:spcAft>
              <a:buClr>
                <a:srgbClr val="1DCDB0"/>
              </a:buClr>
              <a:buSzPts val="1400"/>
              <a:buFont typeface="Nunito SemiBold"/>
              <a:buChar char="■"/>
              <a:defRPr>
                <a:solidFill>
                  <a:srgbClr val="1DCDB0"/>
                </a:solidFill>
                <a:latin typeface="Nunito SemiBold"/>
                <a:ea typeface="Nunito SemiBold"/>
                <a:cs typeface="Nunito SemiBold"/>
                <a:sym typeface="Nunito SemiBold"/>
              </a:defRPr>
            </a:lvl9pPr>
          </a:lstStyle>
          <a:p>
            <a:endParaRPr/>
          </a:p>
        </p:txBody>
      </p:sp>
      <p:cxnSp>
        <p:nvCxnSpPr>
          <p:cNvPr id="15" name="Google Shape;15;p15"/>
          <p:cNvCxnSpPr/>
          <p:nvPr/>
        </p:nvCxnSpPr>
        <p:spPr>
          <a:xfrm rot="10800000" flipH="1">
            <a:off x="179850" y="930000"/>
            <a:ext cx="8784300" cy="28500"/>
          </a:xfrm>
          <a:prstGeom prst="straightConnector1">
            <a:avLst/>
          </a:prstGeom>
          <a:noFill/>
          <a:ln w="9525" cap="flat" cmpd="sng">
            <a:solidFill>
              <a:srgbClr val="1DCDB0"/>
            </a:solidFill>
            <a:prstDash val="solid"/>
            <a:round/>
            <a:headEnd type="none" w="sm" len="sm"/>
            <a:tailEnd type="none" w="sm" len="sm"/>
          </a:ln>
        </p:spPr>
      </p:cxnSp>
      <p:pic>
        <p:nvPicPr>
          <p:cNvPr id="16" name="Google Shape;16;p15"/>
          <p:cNvPicPr preferRelativeResize="0"/>
          <p:nvPr/>
        </p:nvPicPr>
        <p:blipFill rotWithShape="1">
          <a:blip r:embed="rId2">
            <a:alphaModFix/>
          </a:blip>
          <a:srcRect/>
          <a:stretch/>
        </p:blipFill>
        <p:spPr>
          <a:xfrm rot="10800000">
            <a:off x="7724450" y="3426625"/>
            <a:ext cx="1247074" cy="1571325"/>
          </a:xfrm>
          <a:prstGeom prst="rect">
            <a:avLst/>
          </a:prstGeom>
          <a:noFill/>
          <a:ln>
            <a:noFill/>
          </a:ln>
        </p:spPr>
      </p:pic>
      <p:sp>
        <p:nvSpPr>
          <p:cNvPr id="17" name="Google Shape;17;p15"/>
          <p:cNvSpPr txBox="1">
            <a:spLocks noGrp="1"/>
          </p:cNvSpPr>
          <p:nvPr>
            <p:ph type="title"/>
          </p:nvPr>
        </p:nvSpPr>
        <p:spPr>
          <a:xfrm>
            <a:off x="145875" y="233524"/>
            <a:ext cx="6333900" cy="502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1DCDB0"/>
              </a:buClr>
              <a:buSzPts val="2800"/>
              <a:buFont typeface="Nunito"/>
              <a:buNone/>
              <a:defRPr b="1">
                <a:solidFill>
                  <a:srgbClr val="1DCDB0"/>
                </a:solidFill>
                <a:latin typeface="Nunito"/>
                <a:ea typeface="Nunito"/>
                <a:cs typeface="Nunito"/>
                <a:sym typeface="Nunito"/>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pic>
        <p:nvPicPr>
          <p:cNvPr id="18" name="Google Shape;18;p15"/>
          <p:cNvPicPr preferRelativeResize="0"/>
          <p:nvPr/>
        </p:nvPicPr>
        <p:blipFill rotWithShape="1">
          <a:blip r:embed="rId3">
            <a:alphaModFix/>
          </a:blip>
          <a:srcRect b="35504"/>
          <a:stretch/>
        </p:blipFill>
        <p:spPr>
          <a:xfrm>
            <a:off x="145875" y="4310975"/>
            <a:ext cx="4259625" cy="7794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eal)">
  <p:cSld name="TITLE_AND_BODY_2">
    <p:bg>
      <p:bgPr>
        <a:solidFill>
          <a:srgbClr val="1DCDB0"/>
        </a:solidFill>
        <a:effectLst/>
      </p:bgPr>
    </p:bg>
    <p:spTree>
      <p:nvGrpSpPr>
        <p:cNvPr id="1" name="Shape 19"/>
        <p:cNvGrpSpPr/>
        <p:nvPr/>
      </p:nvGrpSpPr>
      <p:grpSpPr>
        <a:xfrm>
          <a:off x="0" y="0"/>
          <a:ext cx="0" cy="0"/>
          <a:chOff x="0" y="0"/>
          <a:chExt cx="0" cy="0"/>
        </a:xfrm>
      </p:grpSpPr>
      <p:sp>
        <p:nvSpPr>
          <p:cNvPr id="20" name="Google Shape;20;p14"/>
          <p:cNvSpPr txBox="1">
            <a:spLocks noGrp="1"/>
          </p:cNvSpPr>
          <p:nvPr>
            <p:ph type="title"/>
          </p:nvPr>
        </p:nvSpPr>
        <p:spPr>
          <a:xfrm>
            <a:off x="831675" y="233524"/>
            <a:ext cx="6333900" cy="502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Font typeface="Nunito"/>
              <a:buNone/>
              <a:defRPr b="1">
                <a:solidFill>
                  <a:schemeClr val="lt1"/>
                </a:solidFill>
                <a:latin typeface="Nunito"/>
                <a:ea typeface="Nunito"/>
                <a:cs typeface="Nunito"/>
                <a:sym typeface="Nunito"/>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 name="Google Shape;21;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lt1"/>
              </a:buClr>
              <a:buSzPts val="1800"/>
              <a:buFont typeface="Nunito SemiBold"/>
              <a:buChar char="●"/>
              <a:defRPr>
                <a:solidFill>
                  <a:schemeClr val="lt1"/>
                </a:solidFill>
                <a:latin typeface="Nunito SemiBold"/>
                <a:ea typeface="Nunito SemiBold"/>
                <a:cs typeface="Nunito SemiBold"/>
                <a:sym typeface="Nunito SemiBold"/>
              </a:defRPr>
            </a:lvl1pPr>
            <a:lvl2pPr marL="914400" lvl="1" indent="-317500" algn="l">
              <a:lnSpc>
                <a:spcPct val="115000"/>
              </a:lnSpc>
              <a:spcBef>
                <a:spcPts val="0"/>
              </a:spcBef>
              <a:spcAft>
                <a:spcPts val="0"/>
              </a:spcAft>
              <a:buClr>
                <a:schemeClr val="lt1"/>
              </a:buClr>
              <a:buSzPts val="1400"/>
              <a:buFont typeface="Nunito SemiBold"/>
              <a:buChar char="○"/>
              <a:defRPr>
                <a:solidFill>
                  <a:schemeClr val="lt1"/>
                </a:solidFill>
                <a:latin typeface="Nunito SemiBold"/>
                <a:ea typeface="Nunito SemiBold"/>
                <a:cs typeface="Nunito SemiBold"/>
                <a:sym typeface="Nunito SemiBold"/>
              </a:defRPr>
            </a:lvl2pPr>
            <a:lvl3pPr marL="1371600" lvl="2" indent="-317500" algn="l">
              <a:lnSpc>
                <a:spcPct val="115000"/>
              </a:lnSpc>
              <a:spcBef>
                <a:spcPts val="0"/>
              </a:spcBef>
              <a:spcAft>
                <a:spcPts val="0"/>
              </a:spcAft>
              <a:buClr>
                <a:schemeClr val="lt1"/>
              </a:buClr>
              <a:buSzPts val="1400"/>
              <a:buFont typeface="Nunito SemiBold"/>
              <a:buChar char="■"/>
              <a:defRPr>
                <a:solidFill>
                  <a:schemeClr val="lt1"/>
                </a:solidFill>
                <a:latin typeface="Nunito SemiBold"/>
                <a:ea typeface="Nunito SemiBold"/>
                <a:cs typeface="Nunito SemiBold"/>
                <a:sym typeface="Nunito SemiBold"/>
              </a:defRPr>
            </a:lvl3pPr>
            <a:lvl4pPr marL="1828800" lvl="3" indent="-317500" algn="l">
              <a:lnSpc>
                <a:spcPct val="115000"/>
              </a:lnSpc>
              <a:spcBef>
                <a:spcPts val="0"/>
              </a:spcBef>
              <a:spcAft>
                <a:spcPts val="0"/>
              </a:spcAft>
              <a:buClr>
                <a:schemeClr val="lt1"/>
              </a:buClr>
              <a:buSzPts val="1400"/>
              <a:buFont typeface="Nunito SemiBold"/>
              <a:buChar char="●"/>
              <a:defRPr>
                <a:solidFill>
                  <a:schemeClr val="lt1"/>
                </a:solidFill>
                <a:latin typeface="Nunito SemiBold"/>
                <a:ea typeface="Nunito SemiBold"/>
                <a:cs typeface="Nunito SemiBold"/>
                <a:sym typeface="Nunito SemiBold"/>
              </a:defRPr>
            </a:lvl4pPr>
            <a:lvl5pPr marL="2286000" lvl="4" indent="-317500" algn="l">
              <a:lnSpc>
                <a:spcPct val="115000"/>
              </a:lnSpc>
              <a:spcBef>
                <a:spcPts val="0"/>
              </a:spcBef>
              <a:spcAft>
                <a:spcPts val="0"/>
              </a:spcAft>
              <a:buClr>
                <a:schemeClr val="lt1"/>
              </a:buClr>
              <a:buSzPts val="1400"/>
              <a:buFont typeface="Nunito SemiBold"/>
              <a:buChar char="○"/>
              <a:defRPr>
                <a:solidFill>
                  <a:schemeClr val="lt1"/>
                </a:solidFill>
                <a:latin typeface="Nunito SemiBold"/>
                <a:ea typeface="Nunito SemiBold"/>
                <a:cs typeface="Nunito SemiBold"/>
                <a:sym typeface="Nunito SemiBold"/>
              </a:defRPr>
            </a:lvl5pPr>
            <a:lvl6pPr marL="2743200" lvl="5" indent="-317500" algn="l">
              <a:lnSpc>
                <a:spcPct val="115000"/>
              </a:lnSpc>
              <a:spcBef>
                <a:spcPts val="0"/>
              </a:spcBef>
              <a:spcAft>
                <a:spcPts val="0"/>
              </a:spcAft>
              <a:buClr>
                <a:schemeClr val="lt1"/>
              </a:buClr>
              <a:buSzPts val="1400"/>
              <a:buFont typeface="Nunito SemiBold"/>
              <a:buChar char="■"/>
              <a:defRPr>
                <a:solidFill>
                  <a:schemeClr val="lt1"/>
                </a:solidFill>
                <a:latin typeface="Nunito SemiBold"/>
                <a:ea typeface="Nunito SemiBold"/>
                <a:cs typeface="Nunito SemiBold"/>
                <a:sym typeface="Nunito SemiBold"/>
              </a:defRPr>
            </a:lvl6pPr>
            <a:lvl7pPr marL="3200400" lvl="6" indent="-317500" algn="l">
              <a:lnSpc>
                <a:spcPct val="115000"/>
              </a:lnSpc>
              <a:spcBef>
                <a:spcPts val="0"/>
              </a:spcBef>
              <a:spcAft>
                <a:spcPts val="0"/>
              </a:spcAft>
              <a:buClr>
                <a:schemeClr val="lt1"/>
              </a:buClr>
              <a:buSzPts val="1400"/>
              <a:buFont typeface="Nunito SemiBold"/>
              <a:buChar char="●"/>
              <a:defRPr>
                <a:solidFill>
                  <a:schemeClr val="lt1"/>
                </a:solidFill>
                <a:latin typeface="Nunito SemiBold"/>
                <a:ea typeface="Nunito SemiBold"/>
                <a:cs typeface="Nunito SemiBold"/>
                <a:sym typeface="Nunito SemiBold"/>
              </a:defRPr>
            </a:lvl7pPr>
            <a:lvl8pPr marL="3657600" lvl="7" indent="-317500" algn="l">
              <a:lnSpc>
                <a:spcPct val="115000"/>
              </a:lnSpc>
              <a:spcBef>
                <a:spcPts val="0"/>
              </a:spcBef>
              <a:spcAft>
                <a:spcPts val="0"/>
              </a:spcAft>
              <a:buClr>
                <a:schemeClr val="lt1"/>
              </a:buClr>
              <a:buSzPts val="1400"/>
              <a:buFont typeface="Nunito SemiBold"/>
              <a:buChar char="○"/>
              <a:defRPr>
                <a:solidFill>
                  <a:schemeClr val="lt1"/>
                </a:solidFill>
                <a:latin typeface="Nunito SemiBold"/>
                <a:ea typeface="Nunito SemiBold"/>
                <a:cs typeface="Nunito SemiBold"/>
                <a:sym typeface="Nunito SemiBold"/>
              </a:defRPr>
            </a:lvl8pPr>
            <a:lvl9pPr marL="4114800" lvl="8" indent="-317500" algn="l">
              <a:lnSpc>
                <a:spcPct val="115000"/>
              </a:lnSpc>
              <a:spcBef>
                <a:spcPts val="0"/>
              </a:spcBef>
              <a:spcAft>
                <a:spcPts val="0"/>
              </a:spcAft>
              <a:buClr>
                <a:schemeClr val="lt1"/>
              </a:buClr>
              <a:buSzPts val="1400"/>
              <a:buFont typeface="Nunito SemiBold"/>
              <a:buChar char="■"/>
              <a:defRPr>
                <a:solidFill>
                  <a:schemeClr val="lt1"/>
                </a:solidFill>
                <a:latin typeface="Nunito SemiBold"/>
                <a:ea typeface="Nunito SemiBold"/>
                <a:cs typeface="Nunito SemiBold"/>
                <a:sym typeface="Nunito SemiBold"/>
              </a:defRPr>
            </a:lvl9pPr>
          </a:lstStyle>
          <a:p>
            <a:endParaRPr/>
          </a:p>
        </p:txBody>
      </p:sp>
      <p:pic>
        <p:nvPicPr>
          <p:cNvPr id="22" name="Google Shape;22;p14"/>
          <p:cNvPicPr preferRelativeResize="0"/>
          <p:nvPr/>
        </p:nvPicPr>
        <p:blipFill rotWithShape="1">
          <a:blip r:embed="rId2">
            <a:alphaModFix/>
          </a:blip>
          <a:srcRect/>
          <a:stretch/>
        </p:blipFill>
        <p:spPr>
          <a:xfrm rot="10800000">
            <a:off x="7724450" y="3426625"/>
            <a:ext cx="1247074" cy="1571325"/>
          </a:xfrm>
          <a:prstGeom prst="rect">
            <a:avLst/>
          </a:prstGeom>
          <a:noFill/>
          <a:ln>
            <a:noFill/>
          </a:ln>
        </p:spPr>
      </p:pic>
      <p:pic>
        <p:nvPicPr>
          <p:cNvPr id="23" name="Google Shape;23;p14"/>
          <p:cNvPicPr preferRelativeResize="0"/>
          <p:nvPr/>
        </p:nvPicPr>
        <p:blipFill rotWithShape="1">
          <a:blip r:embed="rId3">
            <a:alphaModFix/>
          </a:blip>
          <a:srcRect/>
          <a:stretch/>
        </p:blipFill>
        <p:spPr>
          <a:xfrm>
            <a:off x="254900" y="235375"/>
            <a:ext cx="576775" cy="576775"/>
          </a:xfrm>
          <a:prstGeom prst="rect">
            <a:avLst/>
          </a:prstGeom>
          <a:noFill/>
          <a:ln>
            <a:noFill/>
          </a:ln>
        </p:spPr>
      </p:pic>
      <p:cxnSp>
        <p:nvCxnSpPr>
          <p:cNvPr id="24" name="Google Shape;24;p14"/>
          <p:cNvCxnSpPr/>
          <p:nvPr/>
        </p:nvCxnSpPr>
        <p:spPr>
          <a:xfrm rot="10800000" flipH="1">
            <a:off x="179850" y="930000"/>
            <a:ext cx="8784300" cy="28500"/>
          </a:xfrm>
          <a:prstGeom prst="straightConnector1">
            <a:avLst/>
          </a:prstGeom>
          <a:noFill/>
          <a:ln w="9525" cap="flat" cmpd="sng">
            <a:solidFill>
              <a:schemeClr val="lt1"/>
            </a:solidFill>
            <a:prstDash val="solid"/>
            <a:round/>
            <a:headEnd type="none" w="sm" len="sm"/>
            <a:tailEnd type="none" w="sm" len="sm"/>
          </a:ln>
        </p:spPr>
      </p:cxnSp>
      <p:pic>
        <p:nvPicPr>
          <p:cNvPr id="25" name="Google Shape;25;p14"/>
          <p:cNvPicPr preferRelativeResize="0"/>
          <p:nvPr/>
        </p:nvPicPr>
        <p:blipFill rotWithShape="1">
          <a:blip r:embed="rId2">
            <a:alphaModFix/>
          </a:blip>
          <a:srcRect/>
          <a:stretch/>
        </p:blipFill>
        <p:spPr>
          <a:xfrm rot="10800000">
            <a:off x="7724447" y="3426626"/>
            <a:ext cx="1247074" cy="157131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blue)">
  <p:cSld name="TITLE_AND_BODY_1_1">
    <p:bg>
      <p:bgPr>
        <a:solidFill>
          <a:srgbClr val="2F6DFD"/>
        </a:solidFill>
        <a:effectLst/>
      </p:bgPr>
    </p:bg>
    <p:spTree>
      <p:nvGrpSpPr>
        <p:cNvPr id="1" name="Shape 26"/>
        <p:cNvGrpSpPr/>
        <p:nvPr/>
      </p:nvGrpSpPr>
      <p:grpSpPr>
        <a:xfrm>
          <a:off x="0" y="0"/>
          <a:ext cx="0" cy="0"/>
          <a:chOff x="0" y="0"/>
          <a:chExt cx="0" cy="0"/>
        </a:xfrm>
      </p:grpSpPr>
      <p:sp>
        <p:nvSpPr>
          <p:cNvPr id="27" name="Google Shape;27;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lt1"/>
              </a:buClr>
              <a:buSzPts val="1800"/>
              <a:buFont typeface="Nunito SemiBold"/>
              <a:buChar char="●"/>
              <a:defRPr>
                <a:solidFill>
                  <a:schemeClr val="lt1"/>
                </a:solidFill>
                <a:latin typeface="Nunito SemiBold"/>
                <a:ea typeface="Nunito SemiBold"/>
                <a:cs typeface="Nunito SemiBold"/>
                <a:sym typeface="Nunito SemiBold"/>
              </a:defRPr>
            </a:lvl1pPr>
            <a:lvl2pPr marL="914400" lvl="1" indent="-317500" algn="l">
              <a:lnSpc>
                <a:spcPct val="115000"/>
              </a:lnSpc>
              <a:spcBef>
                <a:spcPts val="0"/>
              </a:spcBef>
              <a:spcAft>
                <a:spcPts val="0"/>
              </a:spcAft>
              <a:buClr>
                <a:schemeClr val="lt1"/>
              </a:buClr>
              <a:buSzPts val="1400"/>
              <a:buFont typeface="Nunito SemiBold"/>
              <a:buChar char="○"/>
              <a:defRPr>
                <a:solidFill>
                  <a:schemeClr val="lt1"/>
                </a:solidFill>
                <a:latin typeface="Nunito SemiBold"/>
                <a:ea typeface="Nunito SemiBold"/>
                <a:cs typeface="Nunito SemiBold"/>
                <a:sym typeface="Nunito SemiBold"/>
              </a:defRPr>
            </a:lvl2pPr>
            <a:lvl3pPr marL="1371600" lvl="2" indent="-317500" algn="l">
              <a:lnSpc>
                <a:spcPct val="115000"/>
              </a:lnSpc>
              <a:spcBef>
                <a:spcPts val="0"/>
              </a:spcBef>
              <a:spcAft>
                <a:spcPts val="0"/>
              </a:spcAft>
              <a:buClr>
                <a:schemeClr val="lt1"/>
              </a:buClr>
              <a:buSzPts val="1400"/>
              <a:buFont typeface="Nunito SemiBold"/>
              <a:buChar char="■"/>
              <a:defRPr>
                <a:solidFill>
                  <a:schemeClr val="lt1"/>
                </a:solidFill>
                <a:latin typeface="Nunito SemiBold"/>
                <a:ea typeface="Nunito SemiBold"/>
                <a:cs typeface="Nunito SemiBold"/>
                <a:sym typeface="Nunito SemiBold"/>
              </a:defRPr>
            </a:lvl3pPr>
            <a:lvl4pPr marL="1828800" lvl="3" indent="-317500" algn="l">
              <a:lnSpc>
                <a:spcPct val="115000"/>
              </a:lnSpc>
              <a:spcBef>
                <a:spcPts val="0"/>
              </a:spcBef>
              <a:spcAft>
                <a:spcPts val="0"/>
              </a:spcAft>
              <a:buClr>
                <a:schemeClr val="lt1"/>
              </a:buClr>
              <a:buSzPts val="1400"/>
              <a:buFont typeface="Nunito SemiBold"/>
              <a:buChar char="●"/>
              <a:defRPr>
                <a:solidFill>
                  <a:schemeClr val="lt1"/>
                </a:solidFill>
                <a:latin typeface="Nunito SemiBold"/>
                <a:ea typeface="Nunito SemiBold"/>
                <a:cs typeface="Nunito SemiBold"/>
                <a:sym typeface="Nunito SemiBold"/>
              </a:defRPr>
            </a:lvl4pPr>
            <a:lvl5pPr marL="2286000" lvl="4" indent="-317500" algn="l">
              <a:lnSpc>
                <a:spcPct val="115000"/>
              </a:lnSpc>
              <a:spcBef>
                <a:spcPts val="0"/>
              </a:spcBef>
              <a:spcAft>
                <a:spcPts val="0"/>
              </a:spcAft>
              <a:buClr>
                <a:schemeClr val="lt1"/>
              </a:buClr>
              <a:buSzPts val="1400"/>
              <a:buFont typeface="Nunito SemiBold"/>
              <a:buChar char="○"/>
              <a:defRPr>
                <a:solidFill>
                  <a:schemeClr val="lt1"/>
                </a:solidFill>
                <a:latin typeface="Nunito SemiBold"/>
                <a:ea typeface="Nunito SemiBold"/>
                <a:cs typeface="Nunito SemiBold"/>
                <a:sym typeface="Nunito SemiBold"/>
              </a:defRPr>
            </a:lvl5pPr>
            <a:lvl6pPr marL="2743200" lvl="5" indent="-317500" algn="l">
              <a:lnSpc>
                <a:spcPct val="115000"/>
              </a:lnSpc>
              <a:spcBef>
                <a:spcPts val="0"/>
              </a:spcBef>
              <a:spcAft>
                <a:spcPts val="0"/>
              </a:spcAft>
              <a:buClr>
                <a:schemeClr val="lt1"/>
              </a:buClr>
              <a:buSzPts val="1400"/>
              <a:buFont typeface="Nunito SemiBold"/>
              <a:buChar char="■"/>
              <a:defRPr>
                <a:solidFill>
                  <a:schemeClr val="lt1"/>
                </a:solidFill>
                <a:latin typeface="Nunito SemiBold"/>
                <a:ea typeface="Nunito SemiBold"/>
                <a:cs typeface="Nunito SemiBold"/>
                <a:sym typeface="Nunito SemiBold"/>
              </a:defRPr>
            </a:lvl6pPr>
            <a:lvl7pPr marL="3200400" lvl="6" indent="-317500" algn="l">
              <a:lnSpc>
                <a:spcPct val="115000"/>
              </a:lnSpc>
              <a:spcBef>
                <a:spcPts val="0"/>
              </a:spcBef>
              <a:spcAft>
                <a:spcPts val="0"/>
              </a:spcAft>
              <a:buClr>
                <a:schemeClr val="lt1"/>
              </a:buClr>
              <a:buSzPts val="1400"/>
              <a:buFont typeface="Nunito SemiBold"/>
              <a:buChar char="●"/>
              <a:defRPr>
                <a:solidFill>
                  <a:schemeClr val="lt1"/>
                </a:solidFill>
                <a:latin typeface="Nunito SemiBold"/>
                <a:ea typeface="Nunito SemiBold"/>
                <a:cs typeface="Nunito SemiBold"/>
                <a:sym typeface="Nunito SemiBold"/>
              </a:defRPr>
            </a:lvl7pPr>
            <a:lvl8pPr marL="3657600" lvl="7" indent="-317500" algn="l">
              <a:lnSpc>
                <a:spcPct val="115000"/>
              </a:lnSpc>
              <a:spcBef>
                <a:spcPts val="0"/>
              </a:spcBef>
              <a:spcAft>
                <a:spcPts val="0"/>
              </a:spcAft>
              <a:buClr>
                <a:schemeClr val="lt1"/>
              </a:buClr>
              <a:buSzPts val="1400"/>
              <a:buFont typeface="Nunito SemiBold"/>
              <a:buChar char="○"/>
              <a:defRPr>
                <a:solidFill>
                  <a:schemeClr val="lt1"/>
                </a:solidFill>
                <a:latin typeface="Nunito SemiBold"/>
                <a:ea typeface="Nunito SemiBold"/>
                <a:cs typeface="Nunito SemiBold"/>
                <a:sym typeface="Nunito SemiBold"/>
              </a:defRPr>
            </a:lvl8pPr>
            <a:lvl9pPr marL="4114800" lvl="8" indent="-317500" algn="l">
              <a:lnSpc>
                <a:spcPct val="115000"/>
              </a:lnSpc>
              <a:spcBef>
                <a:spcPts val="0"/>
              </a:spcBef>
              <a:spcAft>
                <a:spcPts val="0"/>
              </a:spcAft>
              <a:buClr>
                <a:schemeClr val="lt1"/>
              </a:buClr>
              <a:buSzPts val="1400"/>
              <a:buFont typeface="Nunito SemiBold"/>
              <a:buChar char="■"/>
              <a:defRPr>
                <a:solidFill>
                  <a:schemeClr val="lt1"/>
                </a:solidFill>
                <a:latin typeface="Nunito SemiBold"/>
                <a:ea typeface="Nunito SemiBold"/>
                <a:cs typeface="Nunito SemiBold"/>
                <a:sym typeface="Nunito SemiBold"/>
              </a:defRPr>
            </a:lvl9pPr>
          </a:lstStyle>
          <a:p>
            <a:endParaRPr/>
          </a:p>
        </p:txBody>
      </p:sp>
      <p:pic>
        <p:nvPicPr>
          <p:cNvPr id="28" name="Google Shape;28;p16"/>
          <p:cNvPicPr preferRelativeResize="0"/>
          <p:nvPr/>
        </p:nvPicPr>
        <p:blipFill rotWithShape="1">
          <a:blip r:embed="rId2">
            <a:alphaModFix/>
          </a:blip>
          <a:srcRect/>
          <a:stretch/>
        </p:blipFill>
        <p:spPr>
          <a:xfrm rot="10800000">
            <a:off x="7724450" y="3426625"/>
            <a:ext cx="1247074" cy="1571325"/>
          </a:xfrm>
          <a:prstGeom prst="rect">
            <a:avLst/>
          </a:prstGeom>
          <a:noFill/>
          <a:ln>
            <a:noFill/>
          </a:ln>
        </p:spPr>
      </p:pic>
      <p:sp>
        <p:nvSpPr>
          <p:cNvPr id="29" name="Google Shape;29;p16"/>
          <p:cNvSpPr txBox="1">
            <a:spLocks noGrp="1"/>
          </p:cNvSpPr>
          <p:nvPr>
            <p:ph type="title"/>
          </p:nvPr>
        </p:nvSpPr>
        <p:spPr>
          <a:xfrm>
            <a:off x="831675" y="233524"/>
            <a:ext cx="6333900" cy="502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Font typeface="Nunito"/>
              <a:buNone/>
              <a:defRPr b="1">
                <a:solidFill>
                  <a:schemeClr val="lt1"/>
                </a:solidFill>
                <a:latin typeface="Nunito"/>
                <a:ea typeface="Nunito"/>
                <a:cs typeface="Nunito"/>
                <a:sym typeface="Nunito"/>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pic>
        <p:nvPicPr>
          <p:cNvPr id="30" name="Google Shape;30;p16"/>
          <p:cNvPicPr preferRelativeResize="0"/>
          <p:nvPr/>
        </p:nvPicPr>
        <p:blipFill rotWithShape="1">
          <a:blip r:embed="rId3">
            <a:alphaModFix/>
          </a:blip>
          <a:srcRect/>
          <a:stretch/>
        </p:blipFill>
        <p:spPr>
          <a:xfrm>
            <a:off x="254900" y="235375"/>
            <a:ext cx="576775" cy="576775"/>
          </a:xfrm>
          <a:prstGeom prst="rect">
            <a:avLst/>
          </a:prstGeom>
          <a:noFill/>
          <a:ln>
            <a:noFill/>
          </a:ln>
        </p:spPr>
      </p:pic>
      <p:cxnSp>
        <p:nvCxnSpPr>
          <p:cNvPr id="31" name="Google Shape;31;p16"/>
          <p:cNvCxnSpPr/>
          <p:nvPr/>
        </p:nvCxnSpPr>
        <p:spPr>
          <a:xfrm rot="10800000" flipH="1">
            <a:off x="179850" y="930000"/>
            <a:ext cx="8784300" cy="28500"/>
          </a:xfrm>
          <a:prstGeom prst="straightConnector1">
            <a:avLst/>
          </a:prstGeom>
          <a:noFill/>
          <a:ln w="9525" cap="flat" cmpd="sng">
            <a:solidFill>
              <a:schemeClr val="lt1"/>
            </a:solidFill>
            <a:prstDash val="solid"/>
            <a:round/>
            <a:headEnd type="none" w="sm" len="sm"/>
            <a:tailEnd type="none" w="sm" len="sm"/>
          </a:ln>
        </p:spPr>
      </p:cxnSp>
      <p:pic>
        <p:nvPicPr>
          <p:cNvPr id="32" name="Google Shape;32;p16"/>
          <p:cNvPicPr preferRelativeResize="0"/>
          <p:nvPr/>
        </p:nvPicPr>
        <p:blipFill rotWithShape="1">
          <a:blip r:embed="rId2">
            <a:alphaModFix/>
          </a:blip>
          <a:srcRect/>
          <a:stretch/>
        </p:blipFill>
        <p:spPr>
          <a:xfrm rot="10800000">
            <a:off x="7724447" y="3426626"/>
            <a:ext cx="1247074" cy="157131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Nunito SemiBold"/>
              <a:buChar char="●"/>
              <a:defRPr sz="1800" b="0" i="0" u="none" strike="noStrike" cap="none">
                <a:solidFill>
                  <a:schemeClr val="dk2"/>
                </a:solidFill>
                <a:latin typeface="Nunito SemiBold"/>
                <a:ea typeface="Nunito SemiBold"/>
                <a:cs typeface="Nunito SemiBold"/>
                <a:sym typeface="Nunito SemiBold"/>
              </a:defRPr>
            </a:lvl1pPr>
            <a:lvl2pPr marL="914400" marR="0" lvl="1" indent="-317500" algn="l" rtl="0">
              <a:lnSpc>
                <a:spcPct val="115000"/>
              </a:lnSpc>
              <a:spcBef>
                <a:spcPts val="0"/>
              </a:spcBef>
              <a:spcAft>
                <a:spcPts val="0"/>
              </a:spcAft>
              <a:buClr>
                <a:schemeClr val="dk2"/>
              </a:buClr>
              <a:buSzPts val="1400"/>
              <a:buFont typeface="Nunito SemiBold"/>
              <a:buChar char="○"/>
              <a:defRPr sz="1400" b="0" i="0" u="none" strike="noStrike" cap="none">
                <a:solidFill>
                  <a:schemeClr val="dk2"/>
                </a:solidFill>
                <a:latin typeface="Nunito SemiBold"/>
                <a:ea typeface="Nunito SemiBold"/>
                <a:cs typeface="Nunito SemiBold"/>
                <a:sym typeface="Nunito SemiBold"/>
              </a:defRPr>
            </a:lvl2pPr>
            <a:lvl3pPr marL="1371600" marR="0" lvl="2" indent="-317500" algn="l" rtl="0">
              <a:lnSpc>
                <a:spcPct val="115000"/>
              </a:lnSpc>
              <a:spcBef>
                <a:spcPts val="0"/>
              </a:spcBef>
              <a:spcAft>
                <a:spcPts val="0"/>
              </a:spcAft>
              <a:buClr>
                <a:schemeClr val="dk2"/>
              </a:buClr>
              <a:buSzPts val="1400"/>
              <a:buFont typeface="Nunito SemiBold"/>
              <a:buChar char="■"/>
              <a:defRPr sz="1400" b="0" i="0" u="none" strike="noStrike" cap="none">
                <a:solidFill>
                  <a:schemeClr val="dk2"/>
                </a:solidFill>
                <a:latin typeface="Nunito SemiBold"/>
                <a:ea typeface="Nunito SemiBold"/>
                <a:cs typeface="Nunito SemiBold"/>
                <a:sym typeface="Nunito SemiBold"/>
              </a:defRPr>
            </a:lvl3pPr>
            <a:lvl4pPr marL="1828800" marR="0" lvl="3" indent="-317500" algn="l" rtl="0">
              <a:lnSpc>
                <a:spcPct val="115000"/>
              </a:lnSpc>
              <a:spcBef>
                <a:spcPts val="0"/>
              </a:spcBef>
              <a:spcAft>
                <a:spcPts val="0"/>
              </a:spcAft>
              <a:buClr>
                <a:schemeClr val="dk2"/>
              </a:buClr>
              <a:buSzPts val="1400"/>
              <a:buFont typeface="Nunito SemiBold"/>
              <a:buChar char="●"/>
              <a:defRPr sz="1400" b="0" i="0" u="none" strike="noStrike" cap="none">
                <a:solidFill>
                  <a:schemeClr val="dk2"/>
                </a:solidFill>
                <a:latin typeface="Nunito SemiBold"/>
                <a:ea typeface="Nunito SemiBold"/>
                <a:cs typeface="Nunito SemiBold"/>
                <a:sym typeface="Nunito SemiBold"/>
              </a:defRPr>
            </a:lvl4pPr>
            <a:lvl5pPr marL="2286000" marR="0" lvl="4" indent="-317500" algn="l" rtl="0">
              <a:lnSpc>
                <a:spcPct val="115000"/>
              </a:lnSpc>
              <a:spcBef>
                <a:spcPts val="0"/>
              </a:spcBef>
              <a:spcAft>
                <a:spcPts val="0"/>
              </a:spcAft>
              <a:buClr>
                <a:schemeClr val="dk2"/>
              </a:buClr>
              <a:buSzPts val="1400"/>
              <a:buFont typeface="Nunito SemiBold"/>
              <a:buChar char="○"/>
              <a:defRPr sz="1400" b="0" i="0" u="none" strike="noStrike" cap="none">
                <a:solidFill>
                  <a:schemeClr val="dk2"/>
                </a:solidFill>
                <a:latin typeface="Nunito SemiBold"/>
                <a:ea typeface="Nunito SemiBold"/>
                <a:cs typeface="Nunito SemiBold"/>
                <a:sym typeface="Nunito SemiBold"/>
              </a:defRPr>
            </a:lvl5pPr>
            <a:lvl6pPr marL="2743200" marR="0" lvl="5" indent="-317500" algn="l" rtl="0">
              <a:lnSpc>
                <a:spcPct val="115000"/>
              </a:lnSpc>
              <a:spcBef>
                <a:spcPts val="0"/>
              </a:spcBef>
              <a:spcAft>
                <a:spcPts val="0"/>
              </a:spcAft>
              <a:buClr>
                <a:schemeClr val="dk2"/>
              </a:buClr>
              <a:buSzPts val="1400"/>
              <a:buFont typeface="Nunito SemiBold"/>
              <a:buChar char="■"/>
              <a:defRPr sz="1400" b="0" i="0" u="none" strike="noStrike" cap="none">
                <a:solidFill>
                  <a:schemeClr val="dk2"/>
                </a:solidFill>
                <a:latin typeface="Nunito SemiBold"/>
                <a:ea typeface="Nunito SemiBold"/>
                <a:cs typeface="Nunito SemiBold"/>
                <a:sym typeface="Nunito SemiBold"/>
              </a:defRPr>
            </a:lvl6pPr>
            <a:lvl7pPr marL="3200400" marR="0" lvl="6" indent="-317500" algn="l" rtl="0">
              <a:lnSpc>
                <a:spcPct val="115000"/>
              </a:lnSpc>
              <a:spcBef>
                <a:spcPts val="0"/>
              </a:spcBef>
              <a:spcAft>
                <a:spcPts val="0"/>
              </a:spcAft>
              <a:buClr>
                <a:schemeClr val="dk2"/>
              </a:buClr>
              <a:buSzPts val="1400"/>
              <a:buFont typeface="Nunito SemiBold"/>
              <a:buChar char="●"/>
              <a:defRPr sz="1400" b="0" i="0" u="none" strike="noStrike" cap="none">
                <a:solidFill>
                  <a:schemeClr val="dk2"/>
                </a:solidFill>
                <a:latin typeface="Nunito SemiBold"/>
                <a:ea typeface="Nunito SemiBold"/>
                <a:cs typeface="Nunito SemiBold"/>
                <a:sym typeface="Nunito SemiBold"/>
              </a:defRPr>
            </a:lvl7pPr>
            <a:lvl8pPr marL="3657600" marR="0" lvl="7" indent="-317500" algn="l" rtl="0">
              <a:lnSpc>
                <a:spcPct val="115000"/>
              </a:lnSpc>
              <a:spcBef>
                <a:spcPts val="0"/>
              </a:spcBef>
              <a:spcAft>
                <a:spcPts val="0"/>
              </a:spcAft>
              <a:buClr>
                <a:schemeClr val="dk2"/>
              </a:buClr>
              <a:buSzPts val="1400"/>
              <a:buFont typeface="Nunito SemiBold"/>
              <a:buChar char="○"/>
              <a:defRPr sz="1400" b="0" i="0" u="none" strike="noStrike" cap="none">
                <a:solidFill>
                  <a:schemeClr val="dk2"/>
                </a:solidFill>
                <a:latin typeface="Nunito SemiBold"/>
                <a:ea typeface="Nunito SemiBold"/>
                <a:cs typeface="Nunito SemiBold"/>
                <a:sym typeface="Nunito SemiBold"/>
              </a:defRPr>
            </a:lvl8pPr>
            <a:lvl9pPr marL="4114800" marR="0" lvl="8" indent="-317500" algn="l" rtl="0">
              <a:lnSpc>
                <a:spcPct val="115000"/>
              </a:lnSpc>
              <a:spcBef>
                <a:spcPts val="0"/>
              </a:spcBef>
              <a:spcAft>
                <a:spcPts val="0"/>
              </a:spcAft>
              <a:buClr>
                <a:schemeClr val="dk2"/>
              </a:buClr>
              <a:buSzPts val="1400"/>
              <a:buFont typeface="Nunito SemiBold"/>
              <a:buChar char="■"/>
              <a:defRPr sz="1400" b="0" i="0" u="none" strike="noStrike" cap="none">
                <a:solidFill>
                  <a:schemeClr val="dk2"/>
                </a:solidFill>
                <a:latin typeface="Nunito SemiBold"/>
                <a:ea typeface="Nunito SemiBold"/>
                <a:cs typeface="Nunito SemiBold"/>
                <a:sym typeface="Nunito SemiBold"/>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cs.google.com/document/d/1a3K98T7rapa8fkPaDUcOxMZMEs6nxgz0x3bYvWnnHeU/edi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londonmetsu.org.uk/pageassets/studentreps/LondonMetSU_StudentHandbook_Students_2023_Signposting1.pdf" TargetMode="External"/><Relationship Id="rId7" Type="http://schemas.openxmlformats.org/officeDocument/2006/relationships/hyperlink" Target="file:///C:\Users\edmun\Downloads\LondonMetSU_StudentHandbook_Students_2023_Pages_15%5b1%5d.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student.londonmet.ac.uk/life-at-london-met/student-services/" TargetMode="External"/><Relationship Id="rId5" Type="http://schemas.openxmlformats.org/officeDocument/2006/relationships/hyperlink" Target="https://www.londonmetsu.org.uk/adviceservice/" TargetMode="External"/><Relationship Id="rId4" Type="http://schemas.openxmlformats.org/officeDocument/2006/relationships/hyperlink" Target="https://www.londonmetsu.org.uk/pageassets/studentreps/LondonMetSU_StudentHandbook_Students_20231.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londonmetsu.org.uk/pageassets/studentreps/LondonMetSU_StudentHandbook_Students_2023_Pages_281.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londonmetsu.org.uk/pageassets/studentreps/LondonMetSU_StudentHandbook_2022__27.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londonmetsu.org.uk/about/ourpolicie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suforms.londonmet.ac.uk/view.php?id=146886"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londonmetsu.org.uk/pageassets/studentreps/LondonMetSU_StudentHandbook_Students_20231.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www.londonmetsu.org.uk/studentreps/" TargetMode="External"/><Relationship Id="rId7" Type="http://schemas.openxmlformats.org/officeDocument/2006/relationships/hyperlink" Target="https://student.londonmet.ac.u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student.londonmet.ac.uk/weblearn/" TargetMode="External"/><Relationship Id="rId5" Type="http://schemas.openxmlformats.org/officeDocument/2006/relationships/hyperlink" Target="https://www.londonmetsu.org.uk/" TargetMode="External"/><Relationship Id="rId4" Type="http://schemas.openxmlformats.org/officeDocument/2006/relationships/hyperlink" Target="https://www.londonmetsu.org.uk/about/tea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su.education@londonmet.ac.u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000"/>
              <a:buNone/>
            </a:pPr>
            <a:r>
              <a:rPr lang="en-GB" sz="3500" dirty="0"/>
              <a:t>Student Rep: Basic Training 2023-24.</a:t>
            </a:r>
            <a:endParaRPr sz="3500" dirty="0"/>
          </a:p>
        </p:txBody>
      </p:sp>
      <p:sp>
        <p:nvSpPr>
          <p:cNvPr id="38" name="Google Shape;38;p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fontScale="85000"/>
          </a:bodyPr>
          <a:lstStyle/>
          <a:p>
            <a:pPr marL="0" lvl="0" indent="0" algn="ctr" rtl="0">
              <a:lnSpc>
                <a:spcPct val="100000"/>
              </a:lnSpc>
              <a:spcBef>
                <a:spcPts val="0"/>
              </a:spcBef>
              <a:spcAft>
                <a:spcPts val="0"/>
              </a:spcAft>
              <a:buSzPct val="100000"/>
              <a:buNone/>
            </a:pPr>
            <a:r>
              <a:rPr lang="en-GB"/>
              <a:t>Please write name and ID number on register or in the ‘chat’ </a:t>
            </a:r>
            <a:endParaRPr/>
          </a:p>
        </p:txBody>
      </p:sp>
      <p:sp>
        <p:nvSpPr>
          <p:cNvPr id="39" name="Google Shape;39;p1"/>
          <p:cNvSpPr txBox="1"/>
          <p:nvPr/>
        </p:nvSpPr>
        <p:spPr>
          <a:xfrm>
            <a:off x="104450" y="4666650"/>
            <a:ext cx="1399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Nunito SemiBold"/>
              <a:ea typeface="Nunito SemiBold"/>
              <a:cs typeface="Nunito SemiBold"/>
              <a:sym typeface="Nunito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f6b004cf47_0_40"/>
          <p:cNvSpPr txBox="1">
            <a:spLocks noGrp="1"/>
          </p:cNvSpPr>
          <p:nvPr>
            <p:ph type="title"/>
          </p:nvPr>
        </p:nvSpPr>
        <p:spPr>
          <a:xfrm>
            <a:off x="145875" y="233524"/>
            <a:ext cx="6333900" cy="5025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t>What is the Role of  Student Rep?</a:t>
            </a:r>
            <a:endParaRPr/>
          </a:p>
        </p:txBody>
      </p:sp>
      <p:sp>
        <p:nvSpPr>
          <p:cNvPr id="105" name="Google Shape;105;gf6b004cf47_0_40"/>
          <p:cNvSpPr txBox="1"/>
          <p:nvPr/>
        </p:nvSpPr>
        <p:spPr>
          <a:xfrm>
            <a:off x="2684477" y="2048530"/>
            <a:ext cx="41346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gf6b004cf47_0_40"/>
          <p:cNvSpPr txBox="1"/>
          <p:nvPr/>
        </p:nvSpPr>
        <p:spPr>
          <a:xfrm>
            <a:off x="709025" y="1173724"/>
            <a:ext cx="7249200" cy="2918717"/>
          </a:xfrm>
          <a:prstGeom prst="rect">
            <a:avLst/>
          </a:prstGeom>
          <a:noFill/>
          <a:ln>
            <a:noFill/>
          </a:ln>
        </p:spPr>
        <p:txBody>
          <a:bodyPr spcFirstLastPara="1" wrap="square" lIns="91425" tIns="91425" rIns="91425" bIns="91425" anchor="t" anchorCtr="0">
            <a:spAutoFit/>
          </a:bodyPr>
          <a:lstStyle/>
          <a:p>
            <a:pPr marL="457200">
              <a:lnSpc>
                <a:spcPct val="115000"/>
              </a:lnSpc>
              <a:buSzPts val="1300"/>
            </a:pPr>
            <a:r>
              <a:rPr lang="en-GB" b="1" i="0" u="none" strike="noStrike" cap="none" dirty="0">
                <a:solidFill>
                  <a:srgbClr val="000000"/>
                </a:solidFill>
                <a:latin typeface="Nunito"/>
                <a:ea typeface="Nunito"/>
                <a:cs typeface="Nunito"/>
                <a:sym typeface="Nunito"/>
              </a:rPr>
              <a:t>To represent student views and opinions on all matters relating to teaching and learning in an effort to continuously improve the student learning experience in partnership with the university and Students’ Union</a:t>
            </a:r>
            <a:r>
              <a:rPr lang="en-GB" b="1" dirty="0">
                <a:latin typeface="Nunito"/>
                <a:ea typeface="Nunito"/>
                <a:cs typeface="Nunito"/>
                <a:sym typeface="Nunito"/>
              </a:rPr>
              <a:t>   </a:t>
            </a:r>
            <a:endParaRPr lang="en-US" b="1" i="0" u="none" strike="noStrike" cap="none">
              <a:solidFill>
                <a:srgbClr val="000000"/>
              </a:solidFill>
              <a:latin typeface="Nunito"/>
              <a:ea typeface="Nunito"/>
              <a:cs typeface="Nunito"/>
            </a:endParaRPr>
          </a:p>
          <a:p>
            <a:pPr marL="457200" indent="-311150">
              <a:lnSpc>
                <a:spcPct val="115000"/>
              </a:lnSpc>
              <a:spcBef>
                <a:spcPts val="1000"/>
              </a:spcBef>
              <a:buClr>
                <a:schemeClr val="dk1"/>
              </a:buClr>
              <a:buSzPts val="1300"/>
              <a:buFont typeface="Nunito"/>
              <a:buChar char="●"/>
            </a:pPr>
            <a:r>
              <a:rPr lang="en-GB" dirty="0">
                <a:solidFill>
                  <a:schemeClr val="dk1"/>
                </a:solidFill>
                <a:latin typeface="Nunito"/>
                <a:ea typeface="Nunito"/>
                <a:cs typeface="Nunito"/>
              </a:rPr>
              <a:t>Give feedback on behalf of your course mates to course leader and other teaching staff </a:t>
            </a:r>
            <a:endParaRPr lang="en-GB" b="0" i="0" u="none" strike="noStrike" cap="none" dirty="0">
              <a:solidFill>
                <a:schemeClr val="dk1"/>
              </a:solidFill>
              <a:latin typeface="Nunito"/>
              <a:ea typeface="Nunito"/>
              <a:cs typeface="Nunito"/>
            </a:endParaRPr>
          </a:p>
          <a:p>
            <a:pPr marL="457200" indent="-311150">
              <a:lnSpc>
                <a:spcPct val="115000"/>
              </a:lnSpc>
              <a:buClr>
                <a:schemeClr val="dk1"/>
              </a:buClr>
              <a:buSzPts val="1300"/>
              <a:buFont typeface="Nunito"/>
              <a:buChar char="●"/>
            </a:pPr>
            <a:r>
              <a:rPr lang="en-GB" b="0" i="0" u="none" strike="noStrike" cap="none" dirty="0">
                <a:solidFill>
                  <a:schemeClr val="dk1"/>
                </a:solidFill>
                <a:latin typeface="Nunito"/>
                <a:ea typeface="Nunito"/>
                <a:cs typeface="Nunito"/>
                <a:sym typeface="Nunito"/>
              </a:rPr>
              <a:t>Raise</a:t>
            </a:r>
            <a:r>
              <a:rPr lang="en-GB" dirty="0">
                <a:solidFill>
                  <a:schemeClr val="dk1"/>
                </a:solidFill>
                <a:latin typeface="Nunito"/>
                <a:ea typeface="Nunito"/>
                <a:cs typeface="Nunito"/>
                <a:sym typeface="Nunito"/>
              </a:rPr>
              <a:t> and issues or concerns</a:t>
            </a:r>
            <a:r>
              <a:rPr lang="en-GB" b="0" i="0" u="none" strike="noStrike" cap="none" dirty="0">
                <a:solidFill>
                  <a:schemeClr val="dk1"/>
                </a:solidFill>
                <a:latin typeface="Nunito"/>
                <a:ea typeface="Nunito"/>
                <a:cs typeface="Nunito"/>
                <a:sym typeface="Nunito"/>
              </a:rPr>
              <a:t> </a:t>
            </a:r>
            <a:r>
              <a:rPr lang="en-GB" dirty="0">
                <a:solidFill>
                  <a:schemeClr val="dk1"/>
                </a:solidFill>
                <a:latin typeface="Nunito"/>
                <a:ea typeface="Nunito"/>
                <a:cs typeface="Nunito"/>
                <a:sym typeface="Nunito"/>
              </a:rPr>
              <a:t>your course mates may have in the same way </a:t>
            </a:r>
            <a:endParaRPr b="0" i="0" u="none" strike="noStrike" cap="none">
              <a:solidFill>
                <a:schemeClr val="dk1"/>
              </a:solidFill>
              <a:latin typeface="Nunito"/>
              <a:ea typeface="Nunito"/>
              <a:cs typeface="Nunito"/>
            </a:endParaRPr>
          </a:p>
          <a:p>
            <a:pPr marL="457200" indent="-311150">
              <a:lnSpc>
                <a:spcPct val="115000"/>
              </a:lnSpc>
              <a:buClr>
                <a:schemeClr val="dk1"/>
              </a:buClr>
              <a:buSzPts val="1300"/>
              <a:buFont typeface="Nunito"/>
              <a:buChar char="●"/>
            </a:pPr>
            <a:r>
              <a:rPr lang="en-GB" dirty="0">
                <a:solidFill>
                  <a:schemeClr val="dk1"/>
                </a:solidFill>
                <a:latin typeface="Nunito"/>
                <a:ea typeface="Nunito"/>
                <a:cs typeface="Nunito"/>
              </a:rPr>
              <a:t>Report back to your course mates what the teacher's response is and keep reporting back – this is important </a:t>
            </a:r>
            <a:endParaRPr lang="en-GB" b="0" i="0" u="none" strike="noStrike" cap="none" dirty="0">
              <a:solidFill>
                <a:schemeClr val="dk1"/>
              </a:solidFill>
              <a:latin typeface="Nunito"/>
              <a:ea typeface="Nunito"/>
              <a:cs typeface="Nunito"/>
            </a:endParaRPr>
          </a:p>
          <a:p>
            <a:pPr marL="457200" marR="0" lvl="0" indent="-311150" algn="l" rtl="0">
              <a:lnSpc>
                <a:spcPct val="115000"/>
              </a:lnSpc>
              <a:spcBef>
                <a:spcPts val="0"/>
              </a:spcBef>
              <a:spcAft>
                <a:spcPts val="0"/>
              </a:spcAft>
              <a:buClr>
                <a:schemeClr val="dk1"/>
              </a:buClr>
              <a:buSzPts val="1300"/>
              <a:buFont typeface="Nunito"/>
              <a:buChar char="●"/>
            </a:pPr>
            <a:r>
              <a:rPr lang="en-GB" b="0" i="0" u="none" strike="noStrike" cap="none" dirty="0">
                <a:solidFill>
                  <a:schemeClr val="dk1"/>
                </a:solidFill>
                <a:latin typeface="Nunito"/>
                <a:ea typeface="Nunito"/>
                <a:cs typeface="Nunito"/>
                <a:sym typeface="Nunito"/>
              </a:rPr>
              <a:t>Build strong working-relationship with course leader &amp; module leader etc</a:t>
            </a:r>
            <a:endParaRPr b="0" i="0" u="none" strike="noStrike" cap="none">
              <a:solidFill>
                <a:schemeClr val="dk1"/>
              </a:solidFill>
              <a:latin typeface="Nunito"/>
              <a:ea typeface="Nunito"/>
              <a:cs typeface="Nunito"/>
            </a:endParaRPr>
          </a:p>
          <a:p>
            <a:pPr marL="0" marR="0" lvl="0" indent="0" algn="l" rtl="0">
              <a:lnSpc>
                <a:spcPct val="115000"/>
              </a:lnSpc>
              <a:spcBef>
                <a:spcPts val="1000"/>
              </a:spcBef>
              <a:spcAft>
                <a:spcPts val="0"/>
              </a:spcAft>
              <a:buClr>
                <a:srgbClr val="000000"/>
              </a:buClr>
              <a:buSzPts val="1300"/>
              <a:buFont typeface="Arial"/>
              <a:buNone/>
            </a:pPr>
            <a:r>
              <a:rPr lang="en-GB" b="0" i="0" u="none" strike="noStrike" cap="none" dirty="0">
                <a:solidFill>
                  <a:schemeClr val="dk1"/>
                </a:solidFill>
                <a:latin typeface="Nunito"/>
                <a:ea typeface="Nunito"/>
                <a:cs typeface="Nunito"/>
                <a:sym typeface="Nunito"/>
              </a:rPr>
              <a:t>You can find the Student Rep role description of a rep </a:t>
            </a:r>
            <a:r>
              <a:rPr lang="en-GB" b="0" i="0" u="sng" strike="noStrike" cap="none" dirty="0">
                <a:solidFill>
                  <a:schemeClr val="hlink"/>
                </a:solidFill>
                <a:latin typeface="Nunito"/>
                <a:ea typeface="Nunito"/>
                <a:cs typeface="Nunito"/>
                <a:sym typeface="Nunito"/>
                <a:hlinkClick r:id="rId3">
                  <a:extLst>
                    <a:ext uri="{A12FA001-AC4F-418D-AE19-62706E023703}">
                      <ahyp:hlinkClr xmlns:ahyp="http://schemas.microsoft.com/office/drawing/2018/hyperlinkcolor" val="tx"/>
                    </a:ext>
                  </a:extLst>
                </a:hlinkClick>
              </a:rPr>
              <a:t>here</a:t>
            </a:r>
            <a:endParaRPr b="0" i="0" u="none" strike="noStrike" cap="none">
              <a:solidFill>
                <a:schemeClr val="hlink"/>
              </a:solidFill>
              <a:latin typeface="Nunito"/>
              <a:ea typeface="Nunito"/>
              <a:cs typeface="Nunito"/>
            </a:endParaRPr>
          </a:p>
        </p:txBody>
      </p:sp>
    </p:spTree>
    <p:extLst>
      <p:ext uri="{BB962C8B-B14F-4D97-AF65-F5344CB8AC3E}">
        <p14:creationId xmlns:p14="http://schemas.microsoft.com/office/powerpoint/2010/main" val="4154464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0"/>
          <p:cNvSpPr txBox="1">
            <a:spLocks noGrp="1"/>
          </p:cNvSpPr>
          <p:nvPr>
            <p:ph type="title"/>
          </p:nvPr>
        </p:nvSpPr>
        <p:spPr>
          <a:xfrm>
            <a:off x="145875" y="233525"/>
            <a:ext cx="7861200" cy="5025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t>How to make yourself known to your course mates  </a:t>
            </a:r>
            <a:endParaRPr>
              <a:solidFill>
                <a:srgbClr val="FF0000"/>
              </a:solidFill>
            </a:endParaRPr>
          </a:p>
        </p:txBody>
      </p:sp>
      <p:sp>
        <p:nvSpPr>
          <p:cNvPr id="112" name="Google Shape;112;p10"/>
          <p:cNvSpPr txBox="1"/>
          <p:nvPr/>
        </p:nvSpPr>
        <p:spPr>
          <a:xfrm>
            <a:off x="562325" y="1540300"/>
            <a:ext cx="7444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Nunito SemiBold"/>
                <a:ea typeface="Nunito SemiBold"/>
                <a:cs typeface="Nunito SemiBold"/>
                <a:sym typeface="Nunito SemiBold"/>
              </a:rPr>
              <a:t>Shout out answers or put in the chat </a:t>
            </a:r>
            <a:endParaRPr sz="1400" b="0" i="0" u="none" strike="noStrike" cap="none">
              <a:solidFill>
                <a:srgbClr val="000000"/>
              </a:solidFill>
              <a:latin typeface="Nunito SemiBold"/>
              <a:ea typeface="Nunito SemiBold"/>
              <a:cs typeface="Nunito SemiBold"/>
              <a:sym typeface="Nunito Semi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f6c33d4b89_0_50"/>
          <p:cNvSpPr txBox="1">
            <a:spLocks noGrp="1"/>
          </p:cNvSpPr>
          <p:nvPr>
            <p:ph type="title"/>
          </p:nvPr>
        </p:nvSpPr>
        <p:spPr>
          <a:xfrm>
            <a:off x="145875" y="233524"/>
            <a:ext cx="6333900" cy="5025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t>How to make yourself known </a:t>
            </a:r>
            <a:endParaRPr>
              <a:solidFill>
                <a:srgbClr val="FF0000"/>
              </a:solidFill>
            </a:endParaRPr>
          </a:p>
        </p:txBody>
      </p:sp>
      <p:sp>
        <p:nvSpPr>
          <p:cNvPr id="118" name="Google Shape;118;gf6c33d4b89_0_50"/>
          <p:cNvSpPr txBox="1"/>
          <p:nvPr/>
        </p:nvSpPr>
        <p:spPr>
          <a:xfrm>
            <a:off x="562325" y="1540300"/>
            <a:ext cx="7444800" cy="2985402"/>
          </a:xfrm>
          <a:prstGeom prst="rect">
            <a:avLst/>
          </a:prstGeom>
          <a:noFill/>
          <a:ln>
            <a:noFill/>
          </a:ln>
        </p:spPr>
        <p:txBody>
          <a:bodyPr spcFirstLastPara="1" wrap="square" lIns="91425" tIns="91425" rIns="91425" bIns="91425" anchor="t" anchorCtr="0">
            <a:spAutoFit/>
          </a:bodyPr>
          <a:lstStyle/>
          <a:p>
            <a:pPr marL="457200" indent="-317500">
              <a:buClr>
                <a:schemeClr val="dk1"/>
              </a:buClr>
              <a:buSzPts val="1400"/>
              <a:buFont typeface="Calibri"/>
              <a:buChar char="●"/>
            </a:pPr>
            <a:r>
              <a:rPr lang="en-GB" sz="1400" b="0" i="0" u="none" strike="noStrike" cap="none" dirty="0">
                <a:solidFill>
                  <a:schemeClr val="dk1"/>
                </a:solidFill>
                <a:latin typeface="Calibri"/>
                <a:ea typeface="Calibri"/>
                <a:cs typeface="Calibri"/>
                <a:sym typeface="Calibri"/>
              </a:rPr>
              <a:t>Lecture </a:t>
            </a:r>
            <a:r>
              <a:rPr lang="en-GB" dirty="0">
                <a:solidFill>
                  <a:schemeClr val="dk1"/>
                </a:solidFill>
                <a:latin typeface="Calibri"/>
                <a:ea typeface="Calibri"/>
                <a:cs typeface="Calibri"/>
                <a:sym typeface="Calibri"/>
              </a:rPr>
              <a:t>and class shout-outs</a:t>
            </a:r>
            <a:r>
              <a:rPr lang="en-GB" sz="1400" b="0" i="0" u="none" strike="noStrike" cap="none" dirty="0">
                <a:solidFill>
                  <a:schemeClr val="dk1"/>
                </a:solidFill>
                <a:latin typeface="Calibri"/>
                <a:ea typeface="Calibri"/>
                <a:cs typeface="Calibri"/>
                <a:sym typeface="Calibri"/>
              </a:rPr>
              <a:t> – </a:t>
            </a:r>
            <a:r>
              <a:rPr lang="en-GB" dirty="0">
                <a:solidFill>
                  <a:schemeClr val="dk1"/>
                </a:solidFill>
                <a:latin typeface="Calibri"/>
                <a:ea typeface="Calibri"/>
                <a:cs typeface="Calibri"/>
                <a:sym typeface="Calibri"/>
              </a:rPr>
              <a:t>speak </a:t>
            </a:r>
            <a:r>
              <a:rPr lang="en-GB" sz="1400" b="0" i="0" u="none" strike="noStrike" cap="none" dirty="0">
                <a:solidFill>
                  <a:schemeClr val="dk1"/>
                </a:solidFill>
                <a:latin typeface="Calibri"/>
                <a:ea typeface="Calibri"/>
                <a:cs typeface="Calibri"/>
                <a:sym typeface="Calibri"/>
              </a:rPr>
              <a:t>to the course before a class or quickly during a </a:t>
            </a:r>
            <a:r>
              <a:rPr lang="en-GB" dirty="0">
                <a:solidFill>
                  <a:schemeClr val="dk1"/>
                </a:solidFill>
                <a:latin typeface="Calibri"/>
                <a:ea typeface="Calibri"/>
                <a:cs typeface="Calibri"/>
                <a:sym typeface="Calibri"/>
              </a:rPr>
              <a:t>break. Tell them you are the Student rep – 'word of mouth' </a:t>
            </a:r>
            <a:endParaRPr lang="en-US" sz="1400" b="0" i="0" u="none" strike="noStrike" cap="none" dirty="0">
              <a:solidFill>
                <a:schemeClr val="dk1"/>
              </a:solidFill>
              <a:latin typeface="Calibri"/>
              <a:ea typeface="Calibri"/>
              <a:cs typeface="Calibri"/>
            </a:endParaRPr>
          </a:p>
          <a:p>
            <a:pPr marL="457200" indent="-317500">
              <a:buClr>
                <a:schemeClr val="dk1"/>
              </a:buClr>
              <a:buSzPts val="1400"/>
              <a:buFont typeface="Calibri"/>
              <a:buChar char="●"/>
            </a:pPr>
            <a:r>
              <a:rPr lang="en-GB" sz="1400" b="0" i="0" u="none" strike="noStrike" cap="none" dirty="0">
                <a:solidFill>
                  <a:schemeClr val="dk1"/>
                </a:solidFill>
                <a:latin typeface="Calibri"/>
                <a:ea typeface="Calibri"/>
                <a:cs typeface="Calibri"/>
                <a:sym typeface="Calibri"/>
              </a:rPr>
              <a:t>Collect the names and emails of the students on your course </a:t>
            </a:r>
            <a:r>
              <a:rPr lang="en-GB" dirty="0">
                <a:solidFill>
                  <a:schemeClr val="dk1"/>
                </a:solidFill>
                <a:latin typeface="Calibri"/>
                <a:ea typeface="Calibri"/>
                <a:cs typeface="Calibri"/>
                <a:sym typeface="Calibri"/>
              </a:rPr>
              <a:t>so you can communicate by email with them </a:t>
            </a:r>
            <a:endParaRPr lang="en-GB" sz="1400" b="0" i="0" u="none" strike="noStrike" cap="none" dirty="0">
              <a:solidFill>
                <a:schemeClr val="dk1"/>
              </a:solidFill>
              <a:latin typeface="Calibri"/>
              <a:cs typeface="Calibri"/>
            </a:endParaRPr>
          </a:p>
          <a:p>
            <a:pPr marL="457200" indent="-317500">
              <a:buClr>
                <a:schemeClr val="dk1"/>
              </a:buClr>
              <a:buSzPts val="1400"/>
              <a:buFont typeface="Calibri"/>
              <a:buChar char="●"/>
            </a:pPr>
            <a:r>
              <a:rPr lang="en-GB" sz="1400" b="0" i="0" u="none" strike="noStrike" cap="none" dirty="0">
                <a:solidFill>
                  <a:schemeClr val="dk1"/>
                </a:solidFill>
                <a:latin typeface="Calibri"/>
                <a:ea typeface="Calibri"/>
                <a:cs typeface="Calibri"/>
                <a:sym typeface="Calibri"/>
              </a:rPr>
              <a:t>Ask your course leader to put your name and details on the Course Site feature on </a:t>
            </a:r>
            <a:r>
              <a:rPr lang="en-GB" sz="1400" b="0" i="0" u="none" strike="noStrike" cap="none" dirty="0" err="1">
                <a:solidFill>
                  <a:schemeClr val="dk1"/>
                </a:solidFill>
                <a:latin typeface="Calibri"/>
                <a:ea typeface="Calibri"/>
                <a:cs typeface="Calibri"/>
                <a:sym typeface="Calibri"/>
              </a:rPr>
              <a:t>Weblearn</a:t>
            </a:r>
            <a:r>
              <a:rPr lang="en-GB" sz="1400" b="0" i="0" u="none" strike="noStrike" cap="none" dirty="0">
                <a:solidFill>
                  <a:schemeClr val="dk1"/>
                </a:solidFill>
                <a:latin typeface="Calibri"/>
                <a:ea typeface="Calibri"/>
                <a:cs typeface="Calibri"/>
                <a:sym typeface="Calibri"/>
              </a:rPr>
              <a:t> (see next slide).</a:t>
            </a:r>
            <a:r>
              <a:rPr lang="en-GB" dirty="0">
                <a:solidFill>
                  <a:schemeClr val="dk1"/>
                </a:solidFill>
                <a:latin typeface="Calibri"/>
                <a:ea typeface="Calibri"/>
                <a:cs typeface="Calibri"/>
                <a:sym typeface="Calibri"/>
              </a:rPr>
              <a:t> </a:t>
            </a:r>
            <a:endParaRPr lang="en-GB">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GB" sz="1400" b="0" i="0" u="none" strike="noStrike" cap="none" dirty="0">
                <a:solidFill>
                  <a:schemeClr val="dk1"/>
                </a:solidFill>
                <a:latin typeface="Calibri"/>
                <a:ea typeface="Calibri"/>
                <a:cs typeface="Calibri"/>
                <a:sym typeface="Calibri"/>
              </a:rPr>
              <a:t>Ask you course leader to put up a </a:t>
            </a:r>
            <a:r>
              <a:rPr lang="en-GB" sz="1400" b="0" i="0" u="none" strike="noStrike" cap="none" dirty="0" err="1">
                <a:solidFill>
                  <a:schemeClr val="dk1"/>
                </a:solidFill>
                <a:latin typeface="Calibri"/>
                <a:ea typeface="Calibri"/>
                <a:cs typeface="Calibri"/>
                <a:sym typeface="Calibri"/>
              </a:rPr>
              <a:t>weblearn</a:t>
            </a:r>
            <a:r>
              <a:rPr lang="en-GB" sz="1400" b="0" i="0" u="none" strike="noStrike" cap="none" dirty="0">
                <a:solidFill>
                  <a:schemeClr val="dk1"/>
                </a:solidFill>
                <a:latin typeface="Calibri"/>
                <a:ea typeface="Calibri"/>
                <a:cs typeface="Calibri"/>
                <a:sym typeface="Calibri"/>
              </a:rPr>
              <a:t> announcement to introduce you to the course or you can ask them to forward on an email from you to the whole course</a:t>
            </a:r>
            <a:r>
              <a:rPr lang="en-GB" dirty="0">
                <a:solidFill>
                  <a:schemeClr val="dk1"/>
                </a:solidFill>
                <a:latin typeface="Calibri"/>
                <a:ea typeface="Calibri"/>
                <a:cs typeface="Calibri"/>
                <a:sym typeface="Calibri"/>
              </a:rPr>
              <a:t> </a:t>
            </a:r>
            <a:endParaRPr sz="1400" b="0" i="0" u="none" strike="noStrike" cap="none">
              <a:solidFill>
                <a:schemeClr val="dk1"/>
              </a:solidFill>
              <a:latin typeface="Calibri"/>
              <a:ea typeface="Calibri"/>
              <a:cs typeface="Calibri"/>
              <a:sym typeface="Calibri"/>
            </a:endParaRPr>
          </a:p>
          <a:p>
            <a:pPr marL="457200" indent="-317500">
              <a:buClr>
                <a:schemeClr val="dk1"/>
              </a:buClr>
              <a:buSzPts val="1400"/>
              <a:buFont typeface="Calibri"/>
              <a:buChar char="●"/>
            </a:pPr>
            <a:r>
              <a:rPr lang="en-GB" sz="1400" b="0" i="0" u="none" strike="noStrike" cap="none" dirty="0">
                <a:solidFill>
                  <a:schemeClr val="dk1"/>
                </a:solidFill>
                <a:latin typeface="Calibri"/>
                <a:ea typeface="Calibri"/>
                <a:cs typeface="Calibri"/>
                <a:sym typeface="Calibri"/>
              </a:rPr>
              <a:t>Create a short online survey via google forms or survey monkey asking them how they are finding this new way of learning and ask your Course Leader to distribute it via </a:t>
            </a:r>
            <a:r>
              <a:rPr lang="en-GB" sz="1400" b="0" i="0" u="none" strike="noStrike" cap="none" dirty="0" err="1">
                <a:solidFill>
                  <a:schemeClr val="dk1"/>
                </a:solidFill>
                <a:latin typeface="Calibri"/>
                <a:ea typeface="Calibri"/>
                <a:cs typeface="Calibri"/>
                <a:sym typeface="Calibri"/>
              </a:rPr>
              <a:t>weblearn</a:t>
            </a:r>
            <a:r>
              <a:rPr lang="en-GB" dirty="0">
                <a:solidFill>
                  <a:schemeClr val="dk1"/>
                </a:solidFill>
                <a:latin typeface="Calibri"/>
                <a:ea typeface="Calibri"/>
                <a:cs typeface="Calibri"/>
                <a:sym typeface="Calibri"/>
              </a:rPr>
              <a:t> </a:t>
            </a:r>
            <a:endParaRPr sz="1400" b="0" i="0" u="none" strike="noStrike" cap="none">
              <a:solidFill>
                <a:schemeClr val="dk1"/>
              </a:solidFill>
              <a:latin typeface="Calibri"/>
              <a:ea typeface="Calibri"/>
              <a:cs typeface="Calibri"/>
              <a:sym typeface="Calibri"/>
            </a:endParaRPr>
          </a:p>
          <a:p>
            <a:pPr marL="457200" indent="-317500">
              <a:buClr>
                <a:schemeClr val="dk1"/>
              </a:buClr>
              <a:buSzPts val="1400"/>
              <a:buFont typeface="Calibri"/>
              <a:buChar char="●"/>
            </a:pPr>
            <a:r>
              <a:rPr lang="en-GB" dirty="0">
                <a:solidFill>
                  <a:schemeClr val="dk1"/>
                </a:solidFill>
                <a:latin typeface="Calibri"/>
                <a:ea typeface="Calibri"/>
                <a:cs typeface="Calibri"/>
                <a:sym typeface="Calibri"/>
              </a:rPr>
              <a:t>Use / create</a:t>
            </a:r>
            <a:r>
              <a:rPr lang="en-GB" sz="1400" b="0" i="0" u="none" strike="noStrike" cap="none" dirty="0">
                <a:solidFill>
                  <a:schemeClr val="dk1"/>
                </a:solidFill>
                <a:latin typeface="Calibri"/>
                <a:ea typeface="Calibri"/>
                <a:cs typeface="Calibri"/>
                <a:sym typeface="Calibri"/>
              </a:rPr>
              <a:t> </a:t>
            </a:r>
            <a:r>
              <a:rPr lang="en-GB" dirty="0">
                <a:solidFill>
                  <a:schemeClr val="dk1"/>
                </a:solidFill>
                <a:latin typeface="Calibri"/>
                <a:ea typeface="Calibri"/>
                <a:cs typeface="Calibri"/>
                <a:sym typeface="Calibri"/>
              </a:rPr>
              <a:t>a WhatsApp</a:t>
            </a:r>
            <a:r>
              <a:rPr lang="en-GB" sz="1400" b="0" i="0" u="none" strike="noStrike" cap="none" dirty="0">
                <a:solidFill>
                  <a:schemeClr val="dk1"/>
                </a:solidFill>
                <a:latin typeface="Calibri"/>
                <a:ea typeface="Calibri"/>
                <a:cs typeface="Calibri"/>
                <a:sym typeface="Calibri"/>
              </a:rPr>
              <a:t> group </a:t>
            </a:r>
            <a:r>
              <a:rPr lang="en-GB" dirty="0">
                <a:solidFill>
                  <a:schemeClr val="dk1"/>
                </a:solidFill>
                <a:latin typeface="Calibri"/>
                <a:ea typeface="Calibri"/>
                <a:cs typeface="Calibri"/>
                <a:sym typeface="Calibri"/>
              </a:rPr>
              <a:t>or similar </a:t>
            </a:r>
            <a:r>
              <a:rPr lang="en-GB" sz="1400" b="0" i="0" u="none" strike="noStrike" cap="none" dirty="0">
                <a:solidFill>
                  <a:schemeClr val="dk1"/>
                </a:solidFill>
                <a:latin typeface="Calibri"/>
                <a:ea typeface="Calibri"/>
                <a:cs typeface="Calibri"/>
                <a:sym typeface="Calibri"/>
              </a:rPr>
              <a:t>for student on your course</a:t>
            </a:r>
            <a:r>
              <a:rPr lang="en-GB" dirty="0">
                <a:solidFill>
                  <a:schemeClr val="dk1"/>
                </a:solidFill>
                <a:latin typeface="Calibri"/>
                <a:ea typeface="Calibri"/>
                <a:cs typeface="Calibri"/>
                <a:sym typeface="Calibri"/>
              </a:rPr>
              <a:t> – this is entirely optional though. Don't feel under ANY obligation to share your number. </a:t>
            </a:r>
            <a:endParaRPr lang="en-GB" sz="1400" b="0" i="0" u="none" strike="noStrike" cap="none" dirty="0">
              <a:solidFill>
                <a:schemeClr val="dk1"/>
              </a:solidFill>
              <a:latin typeface="Calibri"/>
              <a:ea typeface="Calibri"/>
              <a:cs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SemiBold"/>
              <a:ea typeface="Nunito SemiBold"/>
              <a:cs typeface="Nunito SemiBold"/>
              <a:sym typeface="Nunito Semi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f6b004cf47_0_8"/>
          <p:cNvSpPr txBox="1">
            <a:spLocks noGrp="1"/>
          </p:cNvSpPr>
          <p:nvPr>
            <p:ph type="title"/>
          </p:nvPr>
        </p:nvSpPr>
        <p:spPr>
          <a:xfrm>
            <a:off x="145875" y="233524"/>
            <a:ext cx="6333900" cy="5025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111111"/>
              <a:buFont typeface="Arial"/>
              <a:buNone/>
            </a:pPr>
            <a:r>
              <a:rPr lang="en-GB">
                <a:solidFill>
                  <a:schemeClr val="accent1"/>
                </a:solidFill>
              </a:rPr>
              <a:t>Weblearn - Course Site </a:t>
            </a:r>
            <a:endParaRPr>
              <a:solidFill>
                <a:srgbClr val="FF0000"/>
              </a:solidFill>
            </a:endParaRPr>
          </a:p>
        </p:txBody>
      </p:sp>
      <p:sp>
        <p:nvSpPr>
          <p:cNvPr id="124" name="Google Shape;124;gf6b004cf47_0_8"/>
          <p:cNvSpPr txBox="1"/>
          <p:nvPr/>
        </p:nvSpPr>
        <p:spPr>
          <a:xfrm>
            <a:off x="562325" y="1491400"/>
            <a:ext cx="3386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SemiBold"/>
              <a:ea typeface="Nunito SemiBold"/>
              <a:cs typeface="Nunito SemiBold"/>
              <a:sym typeface="Nunito SemiBold"/>
            </a:endParaRPr>
          </a:p>
        </p:txBody>
      </p:sp>
      <p:pic>
        <p:nvPicPr>
          <p:cNvPr id="125" name="Google Shape;125;gf6b004cf47_0_8"/>
          <p:cNvPicPr preferRelativeResize="0"/>
          <p:nvPr/>
        </p:nvPicPr>
        <p:blipFill rotWithShape="1">
          <a:blip r:embed="rId3">
            <a:alphaModFix/>
          </a:blip>
          <a:srcRect/>
          <a:stretch/>
        </p:blipFill>
        <p:spPr>
          <a:xfrm>
            <a:off x="283000" y="1446288"/>
            <a:ext cx="3250949" cy="2250924"/>
          </a:xfrm>
          <a:prstGeom prst="rect">
            <a:avLst/>
          </a:prstGeom>
          <a:noFill/>
          <a:ln>
            <a:noFill/>
          </a:ln>
        </p:spPr>
      </p:pic>
      <p:sp>
        <p:nvSpPr>
          <p:cNvPr id="126" name="Google Shape;126;gf6b004cf47_0_8"/>
          <p:cNvSpPr txBox="1"/>
          <p:nvPr/>
        </p:nvSpPr>
        <p:spPr>
          <a:xfrm>
            <a:off x="4021775" y="1294200"/>
            <a:ext cx="4290900" cy="2770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Nunito"/>
                <a:ea typeface="Nunito"/>
                <a:cs typeface="Nunito"/>
                <a:sym typeface="Nunito"/>
              </a:rPr>
              <a:t>This is a weblearn feature which really helps with the presence of student reps. You will need to email your course leader the following to activate it: </a:t>
            </a:r>
            <a:endParaRPr sz="1400" b="0" i="0" u="none" strike="noStrike" cap="none">
              <a:solidFill>
                <a:schemeClr val="dk1"/>
              </a:solidFill>
              <a:latin typeface="Nunito"/>
              <a:ea typeface="Nunito"/>
              <a:cs typeface="Nunito"/>
              <a:sym typeface="Nuni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Nunito"/>
              <a:ea typeface="Nunito"/>
              <a:cs typeface="Nunito"/>
              <a:sym typeface="Nunito"/>
            </a:endParaRPr>
          </a:p>
          <a:p>
            <a:pPr marL="342900" marR="0" lvl="0" indent="-317500" algn="l" rtl="0">
              <a:lnSpc>
                <a:spcPct val="100000"/>
              </a:lnSpc>
              <a:spcBef>
                <a:spcPts val="0"/>
              </a:spcBef>
              <a:spcAft>
                <a:spcPts val="0"/>
              </a:spcAft>
              <a:buClr>
                <a:schemeClr val="dk1"/>
              </a:buClr>
              <a:buSzPts val="1400"/>
              <a:buFont typeface="Nunito"/>
              <a:buChar char="•"/>
            </a:pPr>
            <a:r>
              <a:rPr lang="en-GB" sz="1400" b="0" i="0" u="none" strike="noStrike" cap="none">
                <a:solidFill>
                  <a:schemeClr val="dk1"/>
                </a:solidFill>
                <a:latin typeface="Nunito"/>
                <a:ea typeface="Nunito"/>
                <a:cs typeface="Nunito"/>
                <a:sym typeface="Nunito"/>
              </a:rPr>
              <a:t>Confirmation you wish to be mentioned on the Course Site </a:t>
            </a:r>
            <a:endParaRPr sz="1400" b="0" i="0" u="none" strike="noStrike" cap="none">
              <a:solidFill>
                <a:schemeClr val="dk1"/>
              </a:solidFill>
              <a:latin typeface="Nunito"/>
              <a:ea typeface="Nunito"/>
              <a:cs typeface="Nunito"/>
              <a:sym typeface="Nunito"/>
            </a:endParaRPr>
          </a:p>
          <a:p>
            <a:pPr marL="342900" marR="0" lvl="0" indent="-317500" algn="l" rtl="0">
              <a:lnSpc>
                <a:spcPct val="100000"/>
              </a:lnSpc>
              <a:spcBef>
                <a:spcPts val="0"/>
              </a:spcBef>
              <a:spcAft>
                <a:spcPts val="0"/>
              </a:spcAft>
              <a:buClr>
                <a:schemeClr val="dk1"/>
              </a:buClr>
              <a:buSzPts val="1400"/>
              <a:buFont typeface="Nunito"/>
              <a:buChar char="•"/>
            </a:pPr>
            <a:r>
              <a:rPr lang="en-GB" sz="1400" b="0" i="0" u="none" strike="noStrike" cap="none">
                <a:solidFill>
                  <a:schemeClr val="dk1"/>
                </a:solidFill>
                <a:latin typeface="Nunito"/>
                <a:ea typeface="Nunito"/>
                <a:cs typeface="Nunito"/>
                <a:sym typeface="Nunito"/>
              </a:rPr>
              <a:t>Your email and photo (jpeg)  </a:t>
            </a:r>
            <a:endParaRPr sz="1400" b="0" i="0" u="none" strike="noStrike" cap="none">
              <a:solidFill>
                <a:schemeClr val="dk1"/>
              </a:solidFill>
              <a:latin typeface="Nunito"/>
              <a:ea typeface="Nunito"/>
              <a:cs typeface="Nunito"/>
              <a:sym typeface="Nunito"/>
            </a:endParaRPr>
          </a:p>
          <a:p>
            <a:pPr marL="342900" marR="0" lvl="0" indent="-317500" algn="l" rtl="0">
              <a:lnSpc>
                <a:spcPct val="100000"/>
              </a:lnSpc>
              <a:spcBef>
                <a:spcPts val="0"/>
              </a:spcBef>
              <a:spcAft>
                <a:spcPts val="0"/>
              </a:spcAft>
              <a:buClr>
                <a:schemeClr val="dk1"/>
              </a:buClr>
              <a:buSzPts val="1400"/>
              <a:buFont typeface="Nunito"/>
              <a:buChar char="•"/>
            </a:pPr>
            <a:r>
              <a:rPr lang="en-GB" sz="1400" b="0" i="0" u="none" strike="noStrike" cap="none">
                <a:solidFill>
                  <a:schemeClr val="dk1"/>
                </a:solidFill>
                <a:latin typeface="Nunito"/>
                <a:ea typeface="Nunito"/>
                <a:cs typeface="Nunito"/>
                <a:sym typeface="Nunito"/>
              </a:rPr>
              <a:t>Link to Student Rep page on SU website </a:t>
            </a:r>
            <a:endParaRPr sz="1400" b="0" i="0" u="none" strike="noStrike" cap="none">
              <a:solidFill>
                <a:schemeClr val="dk1"/>
              </a:solidFill>
              <a:latin typeface="Nunito"/>
              <a:ea typeface="Nunito"/>
              <a:cs typeface="Nunito"/>
              <a:sym typeface="Nunito"/>
            </a:endParaRPr>
          </a:p>
          <a:p>
            <a:pPr marL="342900" marR="0" lvl="0" indent="-317500" algn="l" rtl="0">
              <a:lnSpc>
                <a:spcPct val="100000"/>
              </a:lnSpc>
              <a:spcBef>
                <a:spcPts val="0"/>
              </a:spcBef>
              <a:spcAft>
                <a:spcPts val="0"/>
              </a:spcAft>
              <a:buClr>
                <a:schemeClr val="dk1"/>
              </a:buClr>
              <a:buSzPts val="1400"/>
              <a:buFont typeface="Nunito"/>
              <a:buChar char="•"/>
            </a:pPr>
            <a:r>
              <a:rPr lang="en-GB" sz="1400" b="0" i="0" u="none" strike="noStrike" cap="none">
                <a:solidFill>
                  <a:schemeClr val="dk1"/>
                </a:solidFill>
                <a:latin typeface="Nunito"/>
                <a:ea typeface="Nunito"/>
                <a:cs typeface="Nunito"/>
                <a:sym typeface="Nunito"/>
              </a:rPr>
              <a:t>Link to a survey or google spreadsheet you may want to create to get feedback from course mates on their academic experience   </a:t>
            </a:r>
            <a:endParaRPr sz="1400" b="0" i="0" u="none" strike="noStrike" cap="none">
              <a:solidFill>
                <a:srgbClr val="000000"/>
              </a:solidFill>
              <a:latin typeface="Nunito"/>
              <a:ea typeface="Nunito"/>
              <a:cs typeface="Nunito"/>
              <a:sym typeface="Nuni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f6b004cf47_0_12"/>
          <p:cNvSpPr txBox="1">
            <a:spLocks noGrp="1"/>
          </p:cNvSpPr>
          <p:nvPr>
            <p:ph type="title"/>
          </p:nvPr>
        </p:nvSpPr>
        <p:spPr>
          <a:xfrm>
            <a:off x="145875" y="233524"/>
            <a:ext cx="6333900" cy="5025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101928"/>
              <a:buFont typeface="Arial"/>
              <a:buNone/>
            </a:pPr>
            <a:r>
              <a:rPr lang="en-GB">
                <a:solidFill>
                  <a:schemeClr val="accent1"/>
                </a:solidFill>
              </a:rPr>
              <a:t>Providing feedback </a:t>
            </a:r>
            <a:endParaRPr sz="2861">
              <a:solidFill>
                <a:schemeClr val="dk1"/>
              </a:solidFill>
            </a:endParaRPr>
          </a:p>
          <a:p>
            <a:pPr marL="0" lvl="0" indent="0" algn="l" rtl="0">
              <a:lnSpc>
                <a:spcPct val="100000"/>
              </a:lnSpc>
              <a:spcBef>
                <a:spcPts val="0"/>
              </a:spcBef>
              <a:spcAft>
                <a:spcPts val="0"/>
              </a:spcAft>
              <a:buSzPct val="111111"/>
              <a:buNone/>
            </a:pPr>
            <a:endParaRPr/>
          </a:p>
        </p:txBody>
      </p:sp>
      <p:sp>
        <p:nvSpPr>
          <p:cNvPr id="132" name="Google Shape;132;gf6b004cf47_0_12"/>
          <p:cNvSpPr txBox="1"/>
          <p:nvPr/>
        </p:nvSpPr>
        <p:spPr>
          <a:xfrm>
            <a:off x="660125" y="1552525"/>
            <a:ext cx="7298100" cy="11760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chemeClr val="dk1"/>
              </a:buClr>
              <a:buSzPts val="1800"/>
              <a:buFont typeface="Arial"/>
              <a:buNone/>
            </a:pPr>
            <a:r>
              <a:rPr lang="en-GB" sz="1400" b="0" i="0" u="none" strike="noStrike" cap="none">
                <a:solidFill>
                  <a:schemeClr val="dk1"/>
                </a:solidFill>
                <a:latin typeface="Nunito"/>
                <a:ea typeface="Nunito"/>
                <a:cs typeface="Nunito"/>
                <a:sym typeface="Nunito"/>
              </a:rPr>
              <a:t>Providing feedback to the university is one of the key roles of student reps. What sort of issues might you might provide feedback to the university on? </a:t>
            </a:r>
            <a:endParaRPr sz="1400" b="0" i="0" u="none" strike="noStrike" cap="none">
              <a:solidFill>
                <a:schemeClr val="dk1"/>
              </a:solidFill>
              <a:latin typeface="Nunito"/>
              <a:ea typeface="Nunito"/>
              <a:cs typeface="Nunito"/>
              <a:sym typeface="Nunito"/>
            </a:endParaRPr>
          </a:p>
          <a:p>
            <a:pPr marL="0" marR="0" lvl="0" indent="0" algn="ctr" rtl="0">
              <a:lnSpc>
                <a:spcPct val="90000"/>
              </a:lnSpc>
              <a:spcBef>
                <a:spcPts val="0"/>
              </a:spcBef>
              <a:spcAft>
                <a:spcPts val="0"/>
              </a:spcAft>
              <a:buClr>
                <a:schemeClr val="dk1"/>
              </a:buClr>
              <a:buSzPts val="1800"/>
              <a:buFont typeface="Arial"/>
              <a:buNone/>
            </a:pPr>
            <a:endParaRPr sz="1400" b="0" i="0" u="none" strike="noStrike" cap="none">
              <a:solidFill>
                <a:schemeClr val="dk1"/>
              </a:solidFill>
              <a:latin typeface="Nunito"/>
              <a:ea typeface="Nunito"/>
              <a:cs typeface="Nunito"/>
              <a:sym typeface="Nunito"/>
            </a:endParaRPr>
          </a:p>
          <a:p>
            <a:pPr marL="0" marR="0" lvl="0" indent="0" algn="ctr" rtl="0">
              <a:lnSpc>
                <a:spcPct val="90000"/>
              </a:lnSpc>
              <a:spcBef>
                <a:spcPts val="0"/>
              </a:spcBef>
              <a:spcAft>
                <a:spcPts val="0"/>
              </a:spcAft>
              <a:buClr>
                <a:schemeClr val="dk1"/>
              </a:buClr>
              <a:buSzPts val="1800"/>
              <a:buFont typeface="Arial"/>
              <a:buNone/>
            </a:pPr>
            <a:r>
              <a:rPr lang="en-GB" sz="1400" b="0" i="0" u="none" strike="noStrike" cap="none">
                <a:solidFill>
                  <a:schemeClr val="dk1"/>
                </a:solidFill>
                <a:latin typeface="Nunito"/>
                <a:ea typeface="Nunito"/>
                <a:cs typeface="Nunito"/>
                <a:sym typeface="Nunito"/>
              </a:rPr>
              <a:t>Shout out your ideas</a:t>
            </a:r>
            <a:endParaRPr sz="1400" b="0" i="0" u="none" strike="noStrike" cap="none">
              <a:solidFill>
                <a:schemeClr val="dk1"/>
              </a:solidFill>
              <a:latin typeface="Nunito"/>
              <a:ea typeface="Nunito"/>
              <a:cs typeface="Nunito"/>
              <a:sym typeface="Nunito"/>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SemiBold"/>
              <a:ea typeface="Nunito SemiBold"/>
              <a:cs typeface="Nunito SemiBold"/>
              <a:sym typeface="Nunito Semi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f6e70a592a_1_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endParaRPr/>
          </a:p>
        </p:txBody>
      </p:sp>
      <p:sp>
        <p:nvSpPr>
          <p:cNvPr id="138" name="Google Shape;138;gf6e70a592a_1_6"/>
          <p:cNvSpPr txBox="1">
            <a:spLocks noGrp="1"/>
          </p:cNvSpPr>
          <p:nvPr>
            <p:ph type="title"/>
          </p:nvPr>
        </p:nvSpPr>
        <p:spPr>
          <a:xfrm>
            <a:off x="145875" y="233524"/>
            <a:ext cx="6333900" cy="5025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t>The ABCD of Effective Feedback</a:t>
            </a:r>
            <a:endParaRPr/>
          </a:p>
        </p:txBody>
      </p:sp>
      <p:pic>
        <p:nvPicPr>
          <p:cNvPr id="139" name="Google Shape;139;gf6e70a592a_1_6"/>
          <p:cNvPicPr preferRelativeResize="0"/>
          <p:nvPr/>
        </p:nvPicPr>
        <p:blipFill rotWithShape="1">
          <a:blip r:embed="rId3">
            <a:alphaModFix/>
          </a:blip>
          <a:srcRect/>
          <a:stretch/>
        </p:blipFill>
        <p:spPr>
          <a:xfrm>
            <a:off x="0" y="0"/>
            <a:ext cx="9143999"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16ce3a772ac_1_0"/>
          <p:cNvSpPr txBox="1">
            <a:spLocks noGrp="1"/>
          </p:cNvSpPr>
          <p:nvPr>
            <p:ph type="title"/>
          </p:nvPr>
        </p:nvSpPr>
        <p:spPr>
          <a:xfrm>
            <a:off x="145875" y="233525"/>
            <a:ext cx="8729100" cy="502500"/>
          </a:xfrm>
          <a:prstGeom prst="rect">
            <a:avLst/>
          </a:prstGeom>
          <a:noFill/>
          <a:ln>
            <a:noFill/>
          </a:ln>
        </p:spPr>
        <p:txBody>
          <a:bodyPr spcFirstLastPara="1" wrap="square" lIns="91425" tIns="91425" rIns="91425" bIns="91425" anchor="t" anchorCtr="0">
            <a:normAutofit fontScale="90000"/>
          </a:bodyPr>
          <a:lstStyle/>
          <a:p>
            <a:pPr>
              <a:buSzPct val="111111"/>
            </a:pPr>
            <a:r>
              <a:rPr lang="en-US" dirty="0">
                <a:solidFill>
                  <a:schemeClr val="accent1"/>
                </a:solidFill>
              </a:rPr>
              <a:t>Five 'Rs' of Representation </a:t>
            </a:r>
          </a:p>
        </p:txBody>
      </p:sp>
      <p:sp>
        <p:nvSpPr>
          <p:cNvPr id="145" name="Google Shape;145;g16ce3a772ac_1_0"/>
          <p:cNvSpPr txBox="1"/>
          <p:nvPr/>
        </p:nvSpPr>
        <p:spPr>
          <a:xfrm>
            <a:off x="314207" y="1085250"/>
            <a:ext cx="7579200" cy="3280868"/>
          </a:xfrm>
          <a:prstGeom prst="rect">
            <a:avLst/>
          </a:prstGeom>
          <a:noFill/>
          <a:ln>
            <a:noFill/>
          </a:ln>
        </p:spPr>
        <p:txBody>
          <a:bodyPr spcFirstLastPara="1" wrap="square" lIns="91425" tIns="91425" rIns="91425" bIns="91425" anchor="t" anchorCtr="0">
            <a:spAutoFit/>
          </a:bodyPr>
          <a:lstStyle/>
          <a:p>
            <a:pPr marL="139700">
              <a:lnSpc>
                <a:spcPct val="90000"/>
              </a:lnSpc>
            </a:pPr>
            <a:r>
              <a:rPr lang="en-GB" sz="1300" dirty="0">
                <a:solidFill>
                  <a:schemeClr val="dk1"/>
                </a:solidFill>
                <a:latin typeface="Nunito"/>
              </a:rPr>
              <a:t>In the process of gathering and presenting accurate, balanced, constructive and depersonalised feedback, it is likely you will find various issues you need to raise on behalf of your cohort with your Course Leader or other teaching staff. Here is a handy guide to help you in this process:</a:t>
            </a:r>
            <a:endParaRPr lang="en-US" sz="1300">
              <a:solidFill>
                <a:schemeClr val="dk1"/>
              </a:solidFill>
              <a:latin typeface="Nunito"/>
            </a:endParaRPr>
          </a:p>
          <a:p>
            <a:pPr marL="139700" marR="0" lvl="0" indent="0" algn="l">
              <a:lnSpc>
                <a:spcPct val="90000"/>
              </a:lnSpc>
              <a:spcBef>
                <a:spcPts val="0"/>
              </a:spcBef>
              <a:spcAft>
                <a:spcPts val="0"/>
              </a:spcAft>
              <a:buFont typeface="Arial"/>
              <a:buNone/>
            </a:pPr>
            <a:endParaRPr lang="en-GB" sz="1300" b="0" i="0" u="none" strike="noStrike" cap="none" dirty="0">
              <a:solidFill>
                <a:schemeClr val="dk1"/>
              </a:solidFill>
              <a:latin typeface="Nunito"/>
              <a:ea typeface="Nunito SemiBold"/>
            </a:endParaRPr>
          </a:p>
          <a:p>
            <a:pPr marL="139700">
              <a:lnSpc>
                <a:spcPct val="90000"/>
              </a:lnSpc>
            </a:pPr>
            <a:r>
              <a:rPr lang="en-GB" sz="1300" b="1" dirty="0">
                <a:solidFill>
                  <a:schemeClr val="dk1"/>
                </a:solidFill>
              </a:rPr>
              <a:t>Reach out</a:t>
            </a:r>
            <a:r>
              <a:rPr lang="en-GB" sz="1300" dirty="0">
                <a:solidFill>
                  <a:schemeClr val="dk1"/>
                </a:solidFill>
              </a:rPr>
              <a:t> – students need to know who you are, how to contact you, know who you are, visibility, awareness stalls, drop-ins, social media presence, class visits, surveys and polls</a:t>
            </a:r>
            <a:endParaRPr lang="en-GB" dirty="0">
              <a:solidFill>
                <a:schemeClr val="dk1"/>
              </a:solidFill>
            </a:endParaRPr>
          </a:p>
          <a:p>
            <a:pPr marL="139700">
              <a:lnSpc>
                <a:spcPct val="90000"/>
              </a:lnSpc>
            </a:pPr>
            <a:endParaRPr lang="en-GB" sz="1300" dirty="0">
              <a:solidFill>
                <a:schemeClr val="dk1"/>
              </a:solidFill>
              <a:ea typeface="Nunito SemiBold"/>
            </a:endParaRPr>
          </a:p>
          <a:p>
            <a:pPr marL="139700">
              <a:lnSpc>
                <a:spcPct val="90000"/>
              </a:lnSpc>
            </a:pPr>
            <a:r>
              <a:rPr lang="en-GB" sz="1300" b="1" dirty="0">
                <a:solidFill>
                  <a:schemeClr val="dk1"/>
                </a:solidFill>
              </a:rPr>
              <a:t>Research</a:t>
            </a:r>
            <a:r>
              <a:rPr lang="en-GB" sz="1300" dirty="0">
                <a:solidFill>
                  <a:schemeClr val="dk1"/>
                </a:solidFill>
              </a:rPr>
              <a:t> – how widely and deeply felt is the issue? </a:t>
            </a:r>
          </a:p>
          <a:p>
            <a:pPr marL="139700">
              <a:lnSpc>
                <a:spcPct val="90000"/>
              </a:lnSpc>
            </a:pPr>
            <a:endParaRPr lang="en-GB" sz="1300" dirty="0">
              <a:solidFill>
                <a:schemeClr val="dk1"/>
              </a:solidFill>
            </a:endParaRPr>
          </a:p>
          <a:p>
            <a:pPr marL="139700">
              <a:lnSpc>
                <a:spcPct val="90000"/>
              </a:lnSpc>
            </a:pPr>
            <a:r>
              <a:rPr lang="en-GB" sz="1300" b="1" dirty="0">
                <a:solidFill>
                  <a:schemeClr val="dk1"/>
                </a:solidFill>
              </a:rPr>
              <a:t>Raise</a:t>
            </a:r>
            <a:r>
              <a:rPr lang="en-GB" sz="1300" dirty="0">
                <a:solidFill>
                  <a:schemeClr val="dk1"/>
                </a:solidFill>
              </a:rPr>
              <a:t> – Identify the person(s) to raise it with and raise it </a:t>
            </a:r>
            <a:endParaRPr lang="en-GB">
              <a:solidFill>
                <a:schemeClr val="dk1"/>
              </a:solidFill>
            </a:endParaRPr>
          </a:p>
          <a:p>
            <a:pPr marL="139700">
              <a:lnSpc>
                <a:spcPct val="90000"/>
              </a:lnSpc>
            </a:pPr>
            <a:endParaRPr lang="en-GB" sz="1300" dirty="0">
              <a:solidFill>
                <a:schemeClr val="dk1"/>
              </a:solidFill>
            </a:endParaRPr>
          </a:p>
          <a:p>
            <a:pPr marL="139700">
              <a:lnSpc>
                <a:spcPct val="90000"/>
              </a:lnSpc>
            </a:pPr>
            <a:r>
              <a:rPr lang="en-GB" sz="1300" b="1" dirty="0">
                <a:solidFill>
                  <a:schemeClr val="dk1"/>
                </a:solidFill>
              </a:rPr>
              <a:t>Record </a:t>
            </a:r>
            <a:r>
              <a:rPr lang="en-GB" sz="1300" dirty="0">
                <a:solidFill>
                  <a:schemeClr val="dk1"/>
                </a:solidFill>
              </a:rPr>
              <a:t>– record what you did, who did you speak to, what did you say, when evidence did you use, minutes (notes) of meetings, what was the response, by whom and when? </a:t>
            </a:r>
            <a:endParaRPr lang="en-GB">
              <a:solidFill>
                <a:schemeClr val="dk1"/>
              </a:solidFill>
            </a:endParaRPr>
          </a:p>
          <a:p>
            <a:pPr marL="139700">
              <a:lnSpc>
                <a:spcPct val="90000"/>
              </a:lnSpc>
            </a:pPr>
            <a:endParaRPr lang="en-GB" sz="1300" dirty="0">
              <a:solidFill>
                <a:schemeClr val="dk1"/>
              </a:solidFill>
            </a:endParaRPr>
          </a:p>
          <a:p>
            <a:pPr marL="139700">
              <a:lnSpc>
                <a:spcPct val="90000"/>
              </a:lnSpc>
            </a:pPr>
            <a:r>
              <a:rPr lang="en-GB" sz="1300" b="1" dirty="0">
                <a:solidFill>
                  <a:schemeClr val="dk1"/>
                </a:solidFill>
              </a:rPr>
              <a:t>Report </a:t>
            </a:r>
            <a:r>
              <a:rPr lang="en-GB" sz="1300" dirty="0">
                <a:solidFill>
                  <a:schemeClr val="dk1"/>
                </a:solidFill>
              </a:rPr>
              <a:t>– Close that feedback loop! - Inform the students that steps you have taken, what was the response was, what is going to happen now etc </a:t>
            </a:r>
            <a:endParaRPr lang="en-GB" dirty="0">
              <a:solidFill>
                <a:schemeClr val="dk1"/>
              </a:solidFill>
            </a:endParaRPr>
          </a:p>
          <a:p>
            <a:pPr>
              <a:buSzPts val="1400"/>
            </a:pPr>
            <a:endParaRPr lang="en-GB">
              <a:latin typeface="Nunito SemiBold"/>
              <a:ea typeface="Nunito SemiBold"/>
              <a:cs typeface="Nunito SemiBo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f6b004cf47_0_0"/>
          <p:cNvSpPr txBox="1">
            <a:spLocks noGrp="1"/>
          </p:cNvSpPr>
          <p:nvPr>
            <p:ph type="title"/>
          </p:nvPr>
        </p:nvSpPr>
        <p:spPr>
          <a:xfrm>
            <a:off x="145875" y="233524"/>
            <a:ext cx="6333900" cy="5025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t>The Student Experience Survey(SES)</a:t>
            </a:r>
            <a:endParaRPr/>
          </a:p>
        </p:txBody>
      </p:sp>
      <p:sp>
        <p:nvSpPr>
          <p:cNvPr id="73" name="Google Shape;73;gf6b004cf47_0_0"/>
          <p:cNvSpPr txBox="1"/>
          <p:nvPr/>
        </p:nvSpPr>
        <p:spPr>
          <a:xfrm>
            <a:off x="0" y="1084892"/>
            <a:ext cx="8611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74" name="Google Shape;74;gf6b004cf47_0_0"/>
          <p:cNvSpPr txBox="1"/>
          <p:nvPr/>
        </p:nvSpPr>
        <p:spPr>
          <a:xfrm>
            <a:off x="145875" y="1084900"/>
            <a:ext cx="7296000" cy="3739455"/>
          </a:xfrm>
          <a:prstGeom prst="rect">
            <a:avLst/>
          </a:prstGeom>
          <a:noFill/>
          <a:ln>
            <a:noFill/>
          </a:ln>
        </p:spPr>
        <p:txBody>
          <a:bodyPr spcFirstLastPara="1" wrap="square" lIns="91425" tIns="91425" rIns="91425" bIns="91425" anchor="t" anchorCtr="0">
            <a:spAutoFit/>
          </a:bodyPr>
          <a:lstStyle/>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SemiBold"/>
              <a:ea typeface="Nunito SemiBold"/>
              <a:cs typeface="Nunito SemiBold"/>
              <a:sym typeface="Nunito SemiBold"/>
            </a:endParaRPr>
          </a:p>
          <a:p>
            <a:pPr marL="457200" indent="-317500">
              <a:buSzPts val="1400"/>
              <a:buFont typeface="Nunito SemiBold"/>
              <a:buChar char="●"/>
            </a:pPr>
            <a:r>
              <a:rPr lang="en-GB" sz="1400" b="0" i="0" u="none" strike="noStrike" cap="none" dirty="0">
                <a:solidFill>
                  <a:srgbClr val="000000"/>
                </a:solidFill>
                <a:latin typeface="Nunito SemiBold"/>
                <a:ea typeface="Nunito SemiBold"/>
                <a:cs typeface="Nunito SemiBold"/>
                <a:sym typeface="Nunito SemiBold"/>
              </a:rPr>
              <a:t>SES </a:t>
            </a:r>
            <a:r>
              <a:rPr lang="en-GB" dirty="0">
                <a:latin typeface="Nunito SemiBold"/>
                <a:ea typeface="Nunito SemiBold"/>
                <a:cs typeface="Nunito SemiBold"/>
                <a:sym typeface="Nunito SemiBold"/>
              </a:rPr>
              <a:t>usually happens</a:t>
            </a:r>
            <a:r>
              <a:rPr lang="en-GB" sz="1400" b="0" i="0" u="none" strike="noStrike" cap="none" dirty="0">
                <a:solidFill>
                  <a:srgbClr val="000000"/>
                </a:solidFill>
                <a:latin typeface="Nunito SemiBold"/>
                <a:ea typeface="Nunito SemiBold"/>
                <a:cs typeface="Nunito SemiBold"/>
                <a:sym typeface="Nunito SemiBold"/>
              </a:rPr>
              <a:t> in week 5 &amp; 6 of teaching in both terms ( in term 1 that's late October to early November </a:t>
            </a:r>
            <a:r>
              <a:rPr lang="en-GB" dirty="0">
                <a:latin typeface="Nunito SemiBold"/>
                <a:ea typeface="Nunito SemiBold"/>
                <a:cs typeface="Nunito SemiBold"/>
                <a:sym typeface="Nunito SemiBold"/>
              </a:rPr>
              <a:t>2023</a:t>
            </a:r>
            <a:r>
              <a:rPr lang="en-GB" sz="1400" b="0" i="0" u="none" strike="noStrike" cap="none" dirty="0">
                <a:solidFill>
                  <a:srgbClr val="000000"/>
                </a:solidFill>
                <a:latin typeface="Nunito SemiBold"/>
                <a:ea typeface="Nunito SemiBold"/>
                <a:cs typeface="Nunito SemiBold"/>
                <a:sym typeface="Nunito SemiBold"/>
              </a:rPr>
              <a:t>. Students will receive 1 short survey per module - maximum of 4). Students will be asked to feedback on their learning experience</a:t>
            </a:r>
            <a:endParaRPr sz="1400" b="0" i="0" u="none" strike="noStrike" cap="none" dirty="0">
              <a:solidFill>
                <a:srgbClr val="000000"/>
              </a:solidFill>
              <a:latin typeface="Nunito SemiBold"/>
              <a:ea typeface="Nunito SemiBold"/>
              <a:cs typeface="Nunito SemiBold"/>
              <a:sym typeface="Nunito SemiBold"/>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SemiBold"/>
              <a:ea typeface="Nunito SemiBold"/>
              <a:cs typeface="Nunito SemiBold"/>
              <a:sym typeface="Nunito SemiBold"/>
            </a:endParaRPr>
          </a:p>
          <a:p>
            <a:pPr marL="457200" marR="0" lvl="0" indent="-317500" algn="l" rtl="0">
              <a:lnSpc>
                <a:spcPct val="100000"/>
              </a:lnSpc>
              <a:spcBef>
                <a:spcPts val="0"/>
              </a:spcBef>
              <a:spcAft>
                <a:spcPts val="0"/>
              </a:spcAft>
              <a:buClr>
                <a:srgbClr val="000000"/>
              </a:buClr>
              <a:buSzPts val="1400"/>
              <a:buFont typeface="Nunito SemiBold"/>
              <a:buChar char="●"/>
            </a:pPr>
            <a:r>
              <a:rPr lang="en-GB" sz="1400" b="0" i="0" u="none" strike="noStrike" cap="none" dirty="0">
                <a:solidFill>
                  <a:srgbClr val="000000"/>
                </a:solidFill>
                <a:latin typeface="Nunito SemiBold"/>
                <a:ea typeface="Nunito SemiBold"/>
                <a:cs typeface="Nunito SemiBold"/>
                <a:sym typeface="Nunito SemiBold"/>
              </a:rPr>
              <a:t>The feedback is crucial in allowing course &amp; module leaders to understand what is and isn't working in their modules &amp; where possible enact change.</a:t>
            </a:r>
            <a:endParaRPr sz="1400" b="0" i="0" u="none" strike="noStrike" cap="none" dirty="0">
              <a:solidFill>
                <a:srgbClr val="000000"/>
              </a:solidFill>
              <a:latin typeface="Nunito SemiBold"/>
              <a:ea typeface="Nunito SemiBold"/>
              <a:cs typeface="Nunito SemiBold"/>
              <a:sym typeface="Nunito SemiBold"/>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SemiBold"/>
              <a:ea typeface="Nunito SemiBold"/>
              <a:cs typeface="Nunito SemiBold"/>
              <a:sym typeface="Nunito SemiBold"/>
            </a:endParaRPr>
          </a:p>
          <a:p>
            <a:pPr marL="457200" indent="-317500">
              <a:buSzPts val="1400"/>
              <a:buFont typeface="Nunito SemiBold"/>
              <a:buChar char="●"/>
            </a:pPr>
            <a:r>
              <a:rPr lang="en-GB" sz="1400" b="0" i="0" u="none" strike="noStrike" cap="none" dirty="0">
                <a:solidFill>
                  <a:srgbClr val="000000"/>
                </a:solidFill>
                <a:latin typeface="Nunito SemiBold"/>
                <a:ea typeface="Nunito SemiBold"/>
                <a:cs typeface="Nunito SemiBold"/>
                <a:sym typeface="Nunito SemiBold"/>
              </a:rPr>
              <a:t>You as a </a:t>
            </a:r>
            <a:r>
              <a:rPr lang="en-GB" dirty="0">
                <a:latin typeface="Nunito SemiBold"/>
                <a:ea typeface="Nunito SemiBold"/>
                <a:cs typeface="Nunito SemiBold"/>
                <a:sym typeface="Nunito SemiBold"/>
              </a:rPr>
              <a:t>Student</a:t>
            </a:r>
            <a:r>
              <a:rPr lang="en-GB" sz="1400" b="0" i="0" u="none" strike="noStrike" cap="none" dirty="0">
                <a:solidFill>
                  <a:srgbClr val="000000"/>
                </a:solidFill>
                <a:latin typeface="Nunito SemiBold"/>
                <a:ea typeface="Nunito SemiBold"/>
                <a:cs typeface="Nunito SemiBold"/>
                <a:sym typeface="Nunito SemiBold"/>
              </a:rPr>
              <a:t> </a:t>
            </a:r>
            <a:r>
              <a:rPr lang="en-GB" dirty="0">
                <a:latin typeface="Nunito SemiBold"/>
                <a:ea typeface="Nunito SemiBold"/>
                <a:cs typeface="Nunito SemiBold"/>
                <a:sym typeface="Nunito SemiBold"/>
              </a:rPr>
              <a:t>Rep</a:t>
            </a:r>
            <a:r>
              <a:rPr lang="en-GB" sz="1400" b="0" i="0" u="none" strike="noStrike" cap="none" dirty="0">
                <a:solidFill>
                  <a:srgbClr val="000000"/>
                </a:solidFill>
                <a:latin typeface="Nunito SemiBold"/>
                <a:ea typeface="Nunito SemiBold"/>
                <a:cs typeface="Nunito SemiBold"/>
                <a:sym typeface="Nunito SemiBold"/>
              </a:rPr>
              <a:t> should be helping to promote the survey (encouraging your classmates to complete all surveys they are eligible for</a:t>
            </a:r>
            <a:r>
              <a:rPr lang="en-GB" dirty="0">
                <a:latin typeface="Nunito SemiBold"/>
                <a:ea typeface="Nunito SemiBold"/>
                <a:cs typeface="Nunito SemiBold"/>
                <a:sym typeface="Nunito SemiBold"/>
              </a:rPr>
              <a:t>). The whole class will be briefed by teaching staff too. </a:t>
            </a:r>
            <a:endParaRPr sz="1400" b="0" i="0" u="none" strike="noStrike" cap="none" dirty="0">
              <a:solidFill>
                <a:srgbClr val="000000"/>
              </a:solidFill>
              <a:latin typeface="Nunito SemiBold"/>
              <a:ea typeface="Nunito SemiBold"/>
              <a:cs typeface="Nunito SemiBold"/>
              <a:sym typeface="Nunito SemiBold"/>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SemiBold"/>
              <a:ea typeface="Nunito SemiBold"/>
              <a:cs typeface="Nunito SemiBold"/>
              <a:sym typeface="Nunito SemiBold"/>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SemiBold"/>
              <a:ea typeface="Nunito SemiBold"/>
              <a:cs typeface="Nunito SemiBold"/>
              <a:sym typeface="Nunito SemiBold"/>
            </a:endParaRPr>
          </a:p>
          <a:p>
            <a:pPr marL="9144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SemiBold"/>
              <a:ea typeface="Nunito SemiBold"/>
              <a:cs typeface="Nunito SemiBold"/>
              <a:sym typeface="Nunito SemiBold"/>
            </a:endParaRPr>
          </a:p>
          <a:p>
            <a:pPr marL="0" marR="0" lvl="0" indent="0" algn="l" rtl="0">
              <a:lnSpc>
                <a:spcPct val="100000"/>
              </a:lnSpc>
              <a:spcBef>
                <a:spcPts val="0"/>
              </a:spcBef>
              <a:spcAft>
                <a:spcPts val="0"/>
              </a:spcAft>
              <a:buClr>
                <a:srgbClr val="000000"/>
              </a:buClr>
              <a:buSzPts val="2100"/>
              <a:buFont typeface="Arial"/>
              <a:buNone/>
            </a:pPr>
            <a:endParaRPr sz="2100" b="1" i="0" u="none" strike="noStrike" cap="none">
              <a:solidFill>
                <a:schemeClr val="dk1"/>
              </a:solidFill>
              <a:latin typeface="Nunito"/>
              <a:ea typeface="Nunito"/>
              <a:cs typeface="Nunito"/>
              <a:sym typeface="Nuni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f6b004cf47_0_16"/>
          <p:cNvSpPr txBox="1">
            <a:spLocks noGrp="1"/>
          </p:cNvSpPr>
          <p:nvPr>
            <p:ph type="title"/>
          </p:nvPr>
        </p:nvSpPr>
        <p:spPr>
          <a:xfrm>
            <a:off x="145875" y="233525"/>
            <a:ext cx="8729100" cy="5025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solidFill>
                  <a:schemeClr val="accent1"/>
                </a:solidFill>
              </a:rPr>
              <a:t>Break time!  </a:t>
            </a:r>
            <a:endParaRPr>
              <a:solidFill>
                <a:srgbClr val="FF0000"/>
              </a:solidFill>
            </a:endParaRPr>
          </a:p>
        </p:txBody>
      </p:sp>
      <p:sp>
        <p:nvSpPr>
          <p:cNvPr id="163" name="Google Shape;163;gf6b004cf47_0_16"/>
          <p:cNvSpPr txBox="1"/>
          <p:nvPr/>
        </p:nvSpPr>
        <p:spPr>
          <a:xfrm>
            <a:off x="395850" y="959075"/>
            <a:ext cx="7579200" cy="378535"/>
          </a:xfrm>
          <a:prstGeom prst="rect">
            <a:avLst/>
          </a:prstGeom>
          <a:noFill/>
          <a:ln>
            <a:noFill/>
          </a:ln>
        </p:spPr>
        <p:txBody>
          <a:bodyPr spcFirstLastPara="1" wrap="square" lIns="91425" tIns="91425" rIns="91425" bIns="91425" anchor="t" anchorCtr="0">
            <a:spAutoFit/>
          </a:bodyPr>
          <a:lstStyle/>
          <a:p>
            <a:pPr>
              <a:lnSpc>
                <a:spcPct val="90000"/>
              </a:lnSpc>
              <a:buSzPts val="1400"/>
            </a:pPr>
            <a:r>
              <a:rPr lang="en-GB" sz="1400" b="0" i="0" u="none" strike="noStrike" cap="none" dirty="0">
                <a:solidFill>
                  <a:schemeClr val="dk1"/>
                </a:solidFill>
                <a:latin typeface="Nunito"/>
                <a:ea typeface="Nunito"/>
                <a:cs typeface="Nunito"/>
                <a:sym typeface="Nunito"/>
              </a:rPr>
              <a:t>Let's have a </a:t>
            </a:r>
            <a:r>
              <a:rPr lang="en-GB" dirty="0">
                <a:solidFill>
                  <a:schemeClr val="dk1"/>
                </a:solidFill>
                <a:latin typeface="Nunito"/>
                <a:ea typeface="Nunito"/>
                <a:cs typeface="Nunito"/>
                <a:sym typeface="Nunito"/>
              </a:rPr>
              <a:t>ten-minute </a:t>
            </a:r>
            <a:r>
              <a:rPr lang="en-GB" sz="1400" b="0" i="0" u="none" strike="noStrike" cap="none" dirty="0">
                <a:solidFill>
                  <a:schemeClr val="dk1"/>
                </a:solidFill>
                <a:latin typeface="Nunito"/>
                <a:ea typeface="Nunito"/>
                <a:cs typeface="Nunito"/>
                <a:sym typeface="Nunito"/>
              </a:rPr>
              <a:t>break</a:t>
            </a:r>
            <a:r>
              <a:rPr lang="en-GB" dirty="0">
                <a:solidFill>
                  <a:schemeClr val="dk1"/>
                </a:solidFill>
                <a:latin typeface="Nunito"/>
                <a:ea typeface="Nunito"/>
                <a:cs typeface="Nunito"/>
                <a:sym typeface="Nunito"/>
              </a:rPr>
              <a:t>. (trainers to say time when we re-start) </a:t>
            </a:r>
            <a:endParaRPr lang="en-US" b="0" i="0" u="none" strike="noStrike" cap="none" dirty="0">
              <a:solidFill>
                <a:schemeClr val="dk1"/>
              </a:solidFill>
              <a:latin typeface="Nunito"/>
              <a:ea typeface="Nunito SemiBold"/>
              <a:cs typeface="Nunito SemiBold"/>
            </a:endParaRPr>
          </a:p>
        </p:txBody>
      </p:sp>
      <p:pic>
        <p:nvPicPr>
          <p:cNvPr id="164" name="Google Shape;164;gf6b004cf47_0_16"/>
          <p:cNvPicPr preferRelativeResize="0"/>
          <p:nvPr/>
        </p:nvPicPr>
        <p:blipFill rotWithShape="1">
          <a:blip r:embed="rId3">
            <a:alphaModFix/>
          </a:blip>
          <a:srcRect/>
          <a:stretch/>
        </p:blipFill>
        <p:spPr>
          <a:xfrm>
            <a:off x="3627725" y="2296400"/>
            <a:ext cx="2562225" cy="17811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16ce3a772ac_1_0"/>
          <p:cNvSpPr txBox="1">
            <a:spLocks noGrp="1"/>
          </p:cNvSpPr>
          <p:nvPr>
            <p:ph type="title"/>
          </p:nvPr>
        </p:nvSpPr>
        <p:spPr>
          <a:xfrm>
            <a:off x="145875" y="233525"/>
            <a:ext cx="8729100" cy="502500"/>
          </a:xfrm>
          <a:prstGeom prst="rect">
            <a:avLst/>
          </a:prstGeom>
          <a:noFill/>
          <a:ln>
            <a:noFill/>
          </a:ln>
        </p:spPr>
        <p:txBody>
          <a:bodyPr spcFirstLastPara="1" wrap="square" lIns="91425" tIns="91425" rIns="91425" bIns="91425" anchor="t" anchorCtr="0">
            <a:normAutofit fontScale="90000"/>
          </a:bodyPr>
          <a:lstStyle/>
          <a:p>
            <a:pPr>
              <a:buSzPct val="111111"/>
            </a:pPr>
            <a:r>
              <a:rPr lang="en-GB" dirty="0">
                <a:solidFill>
                  <a:schemeClr val="accent1"/>
                </a:solidFill>
              </a:rPr>
              <a:t>Issues – Deciding what to do </a:t>
            </a:r>
            <a:endParaRPr dirty="0">
              <a:solidFill>
                <a:schemeClr val="accent1"/>
              </a:solidFill>
            </a:endParaRPr>
          </a:p>
        </p:txBody>
      </p:sp>
      <p:sp>
        <p:nvSpPr>
          <p:cNvPr id="145" name="Google Shape;145;g16ce3a772ac_1_0"/>
          <p:cNvSpPr txBox="1"/>
          <p:nvPr/>
        </p:nvSpPr>
        <p:spPr>
          <a:xfrm>
            <a:off x="225142" y="921965"/>
            <a:ext cx="7579200" cy="3502467"/>
          </a:xfrm>
          <a:prstGeom prst="rect">
            <a:avLst/>
          </a:prstGeom>
          <a:noFill/>
          <a:ln>
            <a:noFill/>
          </a:ln>
        </p:spPr>
        <p:txBody>
          <a:bodyPr spcFirstLastPara="1" wrap="square" lIns="91425" tIns="91425" rIns="91425" bIns="91425" anchor="t" anchorCtr="0">
            <a:spAutoFit/>
          </a:bodyPr>
          <a:lstStyle/>
          <a:p>
            <a:pPr marL="457200" indent="-317500">
              <a:lnSpc>
                <a:spcPct val="90000"/>
              </a:lnSpc>
              <a:buClr>
                <a:schemeClr val="dk1"/>
              </a:buClr>
              <a:buSzPts val="1400"/>
              <a:buFont typeface="Nunito"/>
              <a:buChar char="●"/>
            </a:pPr>
            <a:r>
              <a:rPr lang="en-GB" dirty="0">
                <a:solidFill>
                  <a:schemeClr val="dk1"/>
                </a:solidFill>
                <a:latin typeface="Nunito"/>
                <a:ea typeface="Nunito"/>
                <a:cs typeface="Nunito"/>
                <a:sym typeface="Nunito"/>
              </a:rPr>
              <a:t>Student</a:t>
            </a:r>
            <a:r>
              <a:rPr lang="en-GB" sz="1400" b="0" i="0" u="none" strike="noStrike" cap="none" dirty="0">
                <a:solidFill>
                  <a:schemeClr val="dk1"/>
                </a:solidFill>
                <a:latin typeface="Nunito"/>
                <a:ea typeface="Nunito"/>
                <a:cs typeface="Nunito"/>
                <a:sym typeface="Nunito"/>
              </a:rPr>
              <a:t> Reps </a:t>
            </a:r>
            <a:r>
              <a:rPr lang="en-GB" dirty="0">
                <a:solidFill>
                  <a:schemeClr val="dk1"/>
                </a:solidFill>
                <a:latin typeface="Nunito"/>
                <a:ea typeface="Nunito"/>
                <a:cs typeface="Nunito"/>
                <a:sym typeface="Nunito"/>
              </a:rPr>
              <a:t>should only provide feedback and raise issues that</a:t>
            </a:r>
            <a:r>
              <a:rPr lang="en-GB" sz="1400" b="0" i="0" u="none" strike="noStrike" cap="none" dirty="0">
                <a:solidFill>
                  <a:schemeClr val="dk1"/>
                </a:solidFill>
                <a:latin typeface="Nunito"/>
                <a:ea typeface="Nunito"/>
                <a:cs typeface="Nunito"/>
                <a:sym typeface="Nunito"/>
              </a:rPr>
              <a:t> </a:t>
            </a:r>
            <a:r>
              <a:rPr lang="en-GB" dirty="0">
                <a:solidFill>
                  <a:schemeClr val="dk1"/>
                </a:solidFill>
                <a:latin typeface="Nunito"/>
                <a:ea typeface="Nunito"/>
                <a:cs typeface="Nunito"/>
                <a:sym typeface="Nunito"/>
              </a:rPr>
              <a:t>affect</a:t>
            </a:r>
            <a:r>
              <a:rPr lang="en-GB" sz="1400" i="0" u="none" strike="noStrike" cap="none" dirty="0">
                <a:solidFill>
                  <a:schemeClr val="dk1"/>
                </a:solidFill>
                <a:latin typeface="Nunito"/>
                <a:ea typeface="Nunito"/>
                <a:cs typeface="Nunito"/>
                <a:sym typeface="Nunito"/>
              </a:rPr>
              <a:t> </a:t>
            </a:r>
            <a:r>
              <a:rPr lang="en-GB" dirty="0">
                <a:solidFill>
                  <a:schemeClr val="dk1"/>
                </a:solidFill>
                <a:latin typeface="Nunito"/>
                <a:ea typeface="Nunito"/>
                <a:cs typeface="Nunito"/>
                <a:sym typeface="Nunito"/>
              </a:rPr>
              <a:t>several</a:t>
            </a:r>
            <a:r>
              <a:rPr lang="en-GB" sz="1400" i="0" u="none" strike="noStrike" cap="none" dirty="0">
                <a:solidFill>
                  <a:schemeClr val="dk1"/>
                </a:solidFill>
                <a:latin typeface="Nunito"/>
                <a:ea typeface="Nunito"/>
                <a:cs typeface="Nunito"/>
                <a:sym typeface="Nunito"/>
              </a:rPr>
              <a:t> students</a:t>
            </a:r>
            <a:r>
              <a:rPr lang="en-GB" sz="1400" b="0" i="0" u="none" strike="noStrike" cap="none" dirty="0">
                <a:solidFill>
                  <a:schemeClr val="dk1"/>
                </a:solidFill>
                <a:latin typeface="Nunito"/>
                <a:ea typeface="Nunito"/>
                <a:cs typeface="Nunito"/>
                <a:sym typeface="Nunito"/>
              </a:rPr>
              <a:t> and likely the whole module or </a:t>
            </a:r>
            <a:r>
              <a:rPr lang="en-GB" dirty="0">
                <a:solidFill>
                  <a:schemeClr val="dk1"/>
                </a:solidFill>
                <a:latin typeface="Nunito"/>
                <a:ea typeface="Nunito"/>
                <a:cs typeface="Nunito"/>
                <a:sym typeface="Nunito"/>
              </a:rPr>
              <a:t>course. Don't go near issues that are only affecting one person – </a:t>
            </a:r>
            <a:r>
              <a:rPr lang="en-GB" b="1" dirty="0">
                <a:solidFill>
                  <a:schemeClr val="dk1"/>
                </a:solidFill>
                <a:latin typeface="Nunito"/>
                <a:ea typeface="Nunito"/>
                <a:cs typeface="Nunito"/>
                <a:sym typeface="Nunito"/>
              </a:rPr>
              <a:t>you're not there to provide individual representation. </a:t>
            </a:r>
            <a:r>
              <a:rPr lang="en-GB" dirty="0">
                <a:solidFill>
                  <a:schemeClr val="dk1"/>
                </a:solidFill>
                <a:latin typeface="Nunito"/>
                <a:ea typeface="Nunito"/>
                <a:cs typeface="Nunito"/>
                <a:sym typeface="Nunito"/>
              </a:rPr>
              <a:t>Instead signpost them using the </a:t>
            </a:r>
            <a:r>
              <a:rPr lang="en-GB" sz="1400" i="0" strike="noStrike" cap="none" dirty="0">
                <a:solidFill>
                  <a:schemeClr val="accent4"/>
                </a:solidFill>
                <a:latin typeface="Nunito"/>
                <a:ea typeface="Nunito"/>
                <a:cs typeface="Nunito"/>
                <a:sym typeface="Nunito"/>
                <a:hlinkClick r:id="rId3">
                  <a:extLst>
                    <a:ext uri="{A12FA001-AC4F-418D-AE19-62706E023703}">
                      <ahyp:hlinkClr xmlns:ahyp="http://schemas.microsoft.com/office/drawing/2018/hyperlinkcolor" val="tx"/>
                    </a:ext>
                  </a:extLst>
                </a:hlinkClick>
              </a:rPr>
              <a:t>signposting </a:t>
            </a:r>
            <a:r>
              <a:rPr lang="en-GB" dirty="0">
                <a:solidFill>
                  <a:schemeClr val="accent4"/>
                </a:solidFill>
                <a:latin typeface="Nunito"/>
                <a:ea typeface="Nunito"/>
                <a:cs typeface="Nunito"/>
                <a:sym typeface="Nunito"/>
                <a:hlinkClick r:id="rId3">
                  <a:extLst>
                    <a:ext uri="{A12FA001-AC4F-418D-AE19-62706E023703}">
                      <ahyp:hlinkClr xmlns:ahyp="http://schemas.microsoft.com/office/drawing/2018/hyperlinkcolor" val="tx"/>
                    </a:ext>
                  </a:extLst>
                </a:hlinkClick>
              </a:rPr>
              <a:t>guide</a:t>
            </a:r>
            <a:r>
              <a:rPr lang="en-GB" dirty="0">
                <a:solidFill>
                  <a:schemeClr val="tx1"/>
                </a:solidFill>
                <a:latin typeface="Nunito"/>
                <a:ea typeface="Nunito"/>
                <a:cs typeface="Nunito"/>
                <a:sym typeface="Nunito"/>
              </a:rPr>
              <a:t>, part of the </a:t>
            </a:r>
            <a:r>
              <a:rPr lang="en-GB" dirty="0">
                <a:solidFill>
                  <a:schemeClr val="tx1"/>
                </a:solidFill>
                <a:latin typeface="Nunito"/>
                <a:ea typeface="Nunito"/>
                <a:cs typeface="Nunito"/>
                <a:sym typeface="Nunito"/>
                <a:hlinkClick r:id="rId4">
                  <a:extLst>
                    <a:ext uri="{A12FA001-AC4F-418D-AE19-62706E023703}">
                      <ahyp:hlinkClr xmlns:ahyp="http://schemas.microsoft.com/office/drawing/2018/hyperlinkcolor" val="tx"/>
                    </a:ext>
                  </a:extLst>
                </a:hlinkClick>
              </a:rPr>
              <a:t>Student Rep 2023-24</a:t>
            </a:r>
            <a:r>
              <a:rPr lang="en-GB" dirty="0">
                <a:solidFill>
                  <a:schemeClr val="tx1"/>
                </a:solidFill>
                <a:latin typeface="Nunito"/>
                <a:ea typeface="Nunito"/>
                <a:cs typeface="Nunito"/>
                <a:sym typeface="Nunito"/>
              </a:rPr>
              <a:t>.  </a:t>
            </a:r>
          </a:p>
          <a:p>
            <a:pPr marL="457200" indent="-317500">
              <a:lnSpc>
                <a:spcPct val="90000"/>
              </a:lnSpc>
              <a:buClr>
                <a:schemeClr val="dk1"/>
              </a:buClr>
              <a:buSzPts val="1400"/>
              <a:buFont typeface="Nunito"/>
              <a:buChar char="●"/>
            </a:pPr>
            <a:endParaRPr lang="en-GB" dirty="0">
              <a:solidFill>
                <a:schemeClr val="tx1"/>
              </a:solidFill>
              <a:latin typeface="Nunito"/>
              <a:ea typeface="Nunito"/>
              <a:cs typeface="Nunito"/>
              <a:sym typeface="Nunito"/>
            </a:endParaRPr>
          </a:p>
          <a:p>
            <a:pPr marL="457200" indent="-317500">
              <a:lnSpc>
                <a:spcPct val="90000"/>
              </a:lnSpc>
              <a:buClr>
                <a:schemeClr val="dk1"/>
              </a:buClr>
              <a:buSzPts val="1400"/>
              <a:buFont typeface="Nunito"/>
              <a:buChar char="●"/>
            </a:pPr>
            <a:r>
              <a:rPr lang="en-GB" dirty="0">
                <a:solidFill>
                  <a:schemeClr val="tx1"/>
                </a:solidFill>
                <a:latin typeface="Nunito"/>
                <a:ea typeface="Nunito"/>
                <a:cs typeface="Nunito"/>
                <a:sym typeface="Nunito"/>
              </a:rPr>
              <a:t>If</a:t>
            </a:r>
            <a:r>
              <a:rPr lang="en-GB" dirty="0">
                <a:solidFill>
                  <a:schemeClr val="tx1"/>
                </a:solidFill>
                <a:latin typeface="Nunito"/>
                <a:ea typeface="Nunito"/>
                <a:cs typeface="Nunito"/>
              </a:rPr>
              <a:t> they need help with their learning tell them to speak to teaching staff or academic mentor </a:t>
            </a:r>
          </a:p>
          <a:p>
            <a:pPr marL="139700">
              <a:lnSpc>
                <a:spcPct val="90000"/>
              </a:lnSpc>
              <a:buClr>
                <a:schemeClr val="dk1"/>
              </a:buClr>
              <a:buSzPts val="1400"/>
            </a:pPr>
            <a:endParaRPr lang="en-GB" dirty="0">
              <a:solidFill>
                <a:schemeClr val="dk1"/>
              </a:solidFill>
              <a:latin typeface="Nunito"/>
              <a:ea typeface="Nunito"/>
              <a:cs typeface="Nunito"/>
            </a:endParaRPr>
          </a:p>
          <a:p>
            <a:pPr marL="457200" indent="-317500">
              <a:lnSpc>
                <a:spcPct val="90000"/>
              </a:lnSpc>
              <a:buClr>
                <a:schemeClr val="dk1"/>
              </a:buClr>
              <a:buSzPts val="1400"/>
              <a:buFont typeface="Nunito"/>
              <a:buChar char="●"/>
            </a:pPr>
            <a:r>
              <a:rPr lang="en-GB" dirty="0">
                <a:solidFill>
                  <a:schemeClr val="dk1"/>
                </a:solidFill>
                <a:latin typeface="Nunito"/>
                <a:ea typeface="Nunito"/>
                <a:cs typeface="Nunito"/>
                <a:sym typeface="Nunito"/>
              </a:rPr>
              <a:t>They</a:t>
            </a:r>
            <a:r>
              <a:rPr lang="en-GB" sz="1400" b="0" i="0" u="none" strike="noStrike" cap="none" dirty="0">
                <a:solidFill>
                  <a:schemeClr val="dk1"/>
                </a:solidFill>
                <a:latin typeface="Nunito"/>
                <a:ea typeface="Nunito"/>
                <a:cs typeface="Nunito"/>
                <a:sym typeface="Nunito"/>
              </a:rPr>
              <a:t> want to make a complaint</a:t>
            </a:r>
            <a:r>
              <a:rPr lang="en-GB" dirty="0">
                <a:solidFill>
                  <a:schemeClr val="dk1"/>
                </a:solidFill>
                <a:latin typeface="Nunito"/>
                <a:ea typeface="Nunito"/>
                <a:cs typeface="Nunito"/>
                <a:sym typeface="Nunito"/>
              </a:rPr>
              <a:t>, need help around misconduct, an appeal or mitigating circumstance claim then it’s the </a:t>
            </a:r>
            <a:r>
              <a:rPr lang="en-GB" sz="1400" b="0" i="0" u="sng" strike="noStrike" cap="none" dirty="0">
                <a:solidFill>
                  <a:schemeClr val="accent4"/>
                </a:solidFill>
                <a:latin typeface="Nunito"/>
                <a:ea typeface="Nunito"/>
                <a:cs typeface="Nunito"/>
                <a:sym typeface="Nunito"/>
                <a:hlinkClick r:id="rId5">
                  <a:extLst>
                    <a:ext uri="{A12FA001-AC4F-418D-AE19-62706E023703}">
                      <ahyp:hlinkClr xmlns:ahyp="http://schemas.microsoft.com/office/drawing/2018/hyperlinkcolor" val="tx"/>
                    </a:ext>
                  </a:extLst>
                </a:hlinkClick>
              </a:rPr>
              <a:t>LMSU Advice Service</a:t>
            </a:r>
            <a:r>
              <a:rPr lang="en-GB" dirty="0">
                <a:solidFill>
                  <a:schemeClr val="accent4"/>
                </a:solidFill>
                <a:latin typeface="Nunito"/>
                <a:ea typeface="Nunito"/>
                <a:cs typeface="Nunito"/>
                <a:sym typeface="Nunito"/>
              </a:rPr>
              <a:t> </a:t>
            </a:r>
            <a:endParaRPr lang="en-GB" dirty="0">
              <a:solidFill>
                <a:schemeClr val="accent4"/>
              </a:solidFill>
              <a:latin typeface="Nunito"/>
              <a:ea typeface="Nunito"/>
              <a:cs typeface="Nunito"/>
            </a:endParaRPr>
          </a:p>
          <a:p>
            <a:pPr marL="457200" indent="-317500">
              <a:lnSpc>
                <a:spcPct val="90000"/>
              </a:lnSpc>
              <a:buSzPts val="1400"/>
              <a:buFont typeface="Nunito"/>
              <a:buChar char="●"/>
            </a:pPr>
            <a:endParaRPr lang="en-GB" dirty="0">
              <a:solidFill>
                <a:schemeClr val="dk1"/>
              </a:solidFill>
              <a:latin typeface="Nunito"/>
              <a:ea typeface="Nunito"/>
              <a:cs typeface="Nunito"/>
            </a:endParaRPr>
          </a:p>
          <a:p>
            <a:pPr marL="457200" indent="-317500">
              <a:lnSpc>
                <a:spcPct val="90000"/>
              </a:lnSpc>
              <a:buSzPts val="1400"/>
              <a:buFont typeface="Nunito"/>
              <a:buChar char="●"/>
            </a:pPr>
            <a:r>
              <a:rPr lang="en-GB">
                <a:solidFill>
                  <a:schemeClr val="dk1"/>
                </a:solidFill>
                <a:latin typeface="Nunito"/>
                <a:ea typeface="Nunito"/>
                <a:cs typeface="Nunito"/>
              </a:rPr>
              <a:t>If they need counselling, financial, disability or immigration advice it is </a:t>
            </a:r>
            <a:r>
              <a:rPr lang="en-GB" dirty="0">
                <a:solidFill>
                  <a:schemeClr val="dk1"/>
                </a:solidFill>
                <a:latin typeface="Nunito"/>
                <a:ea typeface="Nunito"/>
                <a:cs typeface="Nunito"/>
                <a:hlinkClick r:id="rId6">
                  <a:extLst>
                    <a:ext uri="{A12FA001-AC4F-418D-AE19-62706E023703}">
                      <ahyp:hlinkClr xmlns:ahyp="http://schemas.microsoft.com/office/drawing/2018/hyperlinkcolor" val="tx"/>
                    </a:ext>
                  </a:extLst>
                </a:hlinkClick>
              </a:rPr>
              <a:t>Student Services</a:t>
            </a:r>
            <a:r>
              <a:rPr lang="en-GB" dirty="0">
                <a:solidFill>
                  <a:schemeClr val="dk1"/>
                </a:solidFill>
                <a:latin typeface="Nunito"/>
                <a:ea typeface="Nunito"/>
                <a:cs typeface="Nunito"/>
              </a:rPr>
              <a:t> </a:t>
            </a:r>
            <a:r>
              <a:rPr lang="en-GB">
                <a:solidFill>
                  <a:schemeClr val="dk1"/>
                </a:solidFill>
                <a:latin typeface="Nunito"/>
                <a:ea typeface="Nunito"/>
                <a:cs typeface="Nunito"/>
              </a:rPr>
              <a:t>the need </a:t>
            </a:r>
            <a:endParaRPr lang="en-GB">
              <a:solidFill>
                <a:schemeClr val="dk1"/>
              </a:solidFill>
              <a:latin typeface="Nunito"/>
              <a:ea typeface="Nunito"/>
              <a:cs typeface="Nunito"/>
              <a:sym typeface="Nunito"/>
            </a:endParaRPr>
          </a:p>
          <a:p>
            <a:pPr marL="457200" indent="-317500">
              <a:lnSpc>
                <a:spcPct val="90000"/>
              </a:lnSpc>
              <a:buSzPts val="1400"/>
              <a:buFont typeface="Nunito"/>
              <a:buChar char="●"/>
            </a:pPr>
            <a:endParaRPr lang="en-GB" dirty="0">
              <a:solidFill>
                <a:schemeClr val="dk1"/>
              </a:solidFill>
              <a:latin typeface="Nunito"/>
              <a:ea typeface="Nunito"/>
              <a:cs typeface="Nunito"/>
              <a:sym typeface="Nunito"/>
            </a:endParaRPr>
          </a:p>
          <a:p>
            <a:pPr marL="457200" indent="-317500">
              <a:lnSpc>
                <a:spcPct val="90000"/>
              </a:lnSpc>
              <a:buSzPts val="1400"/>
              <a:buFont typeface="Nunito"/>
              <a:buChar char="●"/>
            </a:pPr>
            <a:r>
              <a:rPr lang="en-GB" sz="1400" b="0" i="0" u="none" strike="noStrike" cap="none" dirty="0">
                <a:solidFill>
                  <a:schemeClr val="dk1"/>
                </a:solidFill>
                <a:latin typeface="Nunito"/>
                <a:ea typeface="Nunito"/>
                <a:cs typeface="Nunito"/>
                <a:sym typeface="Nunito"/>
              </a:rPr>
              <a:t>If you cannot resolve the issue at </a:t>
            </a:r>
            <a:r>
              <a:rPr lang="en-GB" dirty="0">
                <a:solidFill>
                  <a:schemeClr val="dk1"/>
                </a:solidFill>
                <a:latin typeface="Nunito"/>
                <a:ea typeface="Nunito"/>
                <a:cs typeface="Nunito"/>
                <a:sym typeface="Nunito"/>
              </a:rPr>
              <a:t>course level (via the Course Leader) you can speak to your school's </a:t>
            </a:r>
            <a:r>
              <a:rPr lang="en-GB" dirty="0">
                <a:solidFill>
                  <a:schemeClr val="accent4"/>
                </a:solidFill>
                <a:latin typeface="Nunito"/>
                <a:ea typeface="Nunito"/>
                <a:cs typeface="Nunito"/>
                <a:sym typeface="Nunito"/>
                <a:hlinkClick r:id="rId7">
                  <a:extLst>
                    <a:ext uri="{A12FA001-AC4F-418D-AE19-62706E023703}">
                      <ahyp:hlinkClr xmlns:ahyp="http://schemas.microsoft.com/office/drawing/2018/hyperlinkcolor" val="tx"/>
                    </a:ext>
                  </a:extLst>
                </a:hlinkClick>
              </a:rPr>
              <a:t>Head of Student Experience and Academic Outcomes</a:t>
            </a:r>
            <a:r>
              <a:rPr lang="en-GB" dirty="0">
                <a:solidFill>
                  <a:schemeClr val="accent4"/>
                </a:solidFill>
                <a:latin typeface="Nunito"/>
                <a:ea typeface="Nunito"/>
                <a:cs typeface="Nunito"/>
                <a:sym typeface="Nunito"/>
              </a:rPr>
              <a:t> </a:t>
            </a:r>
            <a:endParaRPr lang="en-GB" sz="1400" b="0" i="0" strike="noStrike" cap="none" dirty="0">
              <a:solidFill>
                <a:schemeClr val="accent4"/>
              </a:solidFill>
              <a:latin typeface="Nunito"/>
              <a:ea typeface="Nunito"/>
              <a:cs typeface="Nunito"/>
            </a:endParaRPr>
          </a:p>
          <a:p>
            <a:pPr marR="0" lvl="0" algn="l" rtl="0">
              <a:spcBef>
                <a:spcPts val="0"/>
              </a:spcBef>
              <a:spcAft>
                <a:spcPts val="0"/>
              </a:spcAft>
              <a:buClr>
                <a:srgbClr val="000000"/>
              </a:buClr>
              <a:buSzPts val="1400"/>
            </a:pPr>
            <a:endParaRPr sz="1400" b="0" i="0" strike="noStrike" cap="none" dirty="0">
              <a:solidFill>
                <a:schemeClr val="accent4"/>
              </a:solidFill>
              <a:latin typeface="Nunito SemiBold"/>
              <a:ea typeface="Nunito SemiBold"/>
              <a:cs typeface="Nunito SemiBold"/>
            </a:endParaRPr>
          </a:p>
        </p:txBody>
      </p:sp>
    </p:spTree>
    <p:extLst>
      <p:ext uri="{BB962C8B-B14F-4D97-AF65-F5344CB8AC3E}">
        <p14:creationId xmlns:p14="http://schemas.microsoft.com/office/powerpoint/2010/main" val="4024438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gf6c33d4b89_0_0"/>
          <p:cNvSpPr txBox="1">
            <a:spLocks noGrp="1"/>
          </p:cNvSpPr>
          <p:nvPr>
            <p:ph type="title"/>
          </p:nvPr>
        </p:nvSpPr>
        <p:spPr>
          <a:xfrm>
            <a:off x="145875" y="233525"/>
            <a:ext cx="8359200" cy="502500"/>
          </a:xfrm>
          <a:prstGeom prst="rect">
            <a:avLst/>
          </a:prstGeom>
          <a:noFill/>
          <a:ln>
            <a:noFill/>
          </a:ln>
        </p:spPr>
        <p:txBody>
          <a:bodyPr spcFirstLastPara="1" wrap="square" lIns="91425" tIns="91425" rIns="91425" bIns="91425" anchor="t" anchorCtr="0">
            <a:normAutofit fontScale="90000"/>
          </a:bodyPr>
          <a:lstStyle/>
          <a:p>
            <a:pPr>
              <a:buSzPct val="111111"/>
            </a:pPr>
            <a:r>
              <a:rPr lang="en-GB" dirty="0"/>
              <a:t>What we will cover </a:t>
            </a:r>
          </a:p>
        </p:txBody>
      </p:sp>
      <p:sp>
        <p:nvSpPr>
          <p:cNvPr id="53" name="Google Shape;53;gf6c33d4b89_0_0"/>
          <p:cNvSpPr txBox="1"/>
          <p:nvPr/>
        </p:nvSpPr>
        <p:spPr>
          <a:xfrm>
            <a:off x="204598" y="1027536"/>
            <a:ext cx="7357500" cy="2893059"/>
          </a:xfrm>
          <a:prstGeom prst="rect">
            <a:avLst/>
          </a:prstGeom>
          <a:noFill/>
          <a:ln>
            <a:noFill/>
          </a:ln>
        </p:spPr>
        <p:txBody>
          <a:bodyPr spcFirstLastPara="1" wrap="square" lIns="91425" tIns="45700" rIns="91425" bIns="45700" anchor="t" anchorCtr="0">
            <a:spAutoFit/>
          </a:bodyPr>
          <a:lstStyle/>
          <a:p>
            <a:pPr marL="457200" indent="-317500">
              <a:buClr>
                <a:schemeClr val="dk1"/>
              </a:buClr>
              <a:buSzPts val="1400"/>
              <a:buFont typeface="Nunito"/>
              <a:buChar char="●"/>
            </a:pPr>
            <a:r>
              <a:rPr lang="en-GB" dirty="0">
                <a:solidFill>
                  <a:schemeClr val="dk1"/>
                </a:solidFill>
                <a:latin typeface="Nunito"/>
                <a:ea typeface="Nunito"/>
                <a:cs typeface="Nunito"/>
                <a:sym typeface="Nunito"/>
              </a:rPr>
              <a:t>Introduction to London Met Students' Union</a:t>
            </a:r>
            <a:endParaRPr lang="en-GB" sz="1400" b="0" i="0" u="none" strike="noStrike" cap="none" dirty="0">
              <a:solidFill>
                <a:schemeClr val="dk1"/>
              </a:solidFill>
              <a:latin typeface="Nunito"/>
              <a:ea typeface="Nunito"/>
              <a:cs typeface="Nunito"/>
            </a:endParaRPr>
          </a:p>
          <a:p>
            <a:pPr marL="457200" indent="-317500">
              <a:buClr>
                <a:schemeClr val="dk1"/>
              </a:buClr>
              <a:buSzPts val="1400"/>
              <a:buFont typeface="Nunito"/>
              <a:buChar char="●"/>
            </a:pPr>
            <a:r>
              <a:rPr lang="en-GB" dirty="0">
                <a:solidFill>
                  <a:schemeClr val="dk1"/>
                </a:solidFill>
                <a:latin typeface="Nunito"/>
                <a:ea typeface="Nunito"/>
                <a:cs typeface="Nunito"/>
              </a:rPr>
              <a:t>Student Rep Support</a:t>
            </a:r>
            <a:endParaRPr lang="en-GB" sz="1400" b="0" i="0" u="none" strike="noStrike" cap="none" dirty="0">
              <a:solidFill>
                <a:schemeClr val="dk1"/>
              </a:solidFill>
              <a:latin typeface="Nunito"/>
              <a:ea typeface="Nunito"/>
              <a:cs typeface="Nunito"/>
            </a:endParaRPr>
          </a:p>
          <a:p>
            <a:pPr marL="457200" indent="-317500">
              <a:buClr>
                <a:schemeClr val="dk1"/>
              </a:buClr>
              <a:buSzPts val="1400"/>
              <a:buFont typeface="Arial"/>
              <a:buChar char="●"/>
            </a:pPr>
            <a:r>
              <a:rPr lang="en-GB" dirty="0">
                <a:solidFill>
                  <a:schemeClr val="dk1"/>
                </a:solidFill>
                <a:latin typeface="Nunito"/>
                <a:ea typeface="Calibri"/>
                <a:cs typeface="Calibri"/>
              </a:rPr>
              <a:t>Role of a Student Rep </a:t>
            </a:r>
            <a:endParaRPr lang="en-GB" sz="1400" b="0" i="0" u="none" strike="noStrike" cap="none" dirty="0">
              <a:solidFill>
                <a:schemeClr val="dk1"/>
              </a:solidFill>
              <a:latin typeface="Nunito"/>
              <a:ea typeface="Calibri"/>
              <a:cs typeface="Calibri"/>
            </a:endParaRPr>
          </a:p>
          <a:p>
            <a:pPr marL="457200" indent="-317500">
              <a:buSzPts val="1400"/>
              <a:buFont typeface="Arial"/>
              <a:buChar char="●"/>
            </a:pPr>
            <a:r>
              <a:rPr lang="en-GB" dirty="0">
                <a:solidFill>
                  <a:schemeClr val="dk1"/>
                </a:solidFill>
                <a:latin typeface="Nunito"/>
                <a:cs typeface="Calibri"/>
              </a:rPr>
              <a:t>Making yourself known</a:t>
            </a:r>
            <a:endParaRPr lang="en-GB" sz="1400" b="0" i="0" u="none" strike="noStrike" cap="none" dirty="0">
              <a:solidFill>
                <a:schemeClr val="dk1"/>
              </a:solidFill>
              <a:latin typeface="Nunito"/>
              <a:cs typeface="Calibri"/>
            </a:endParaRPr>
          </a:p>
          <a:p>
            <a:pPr marL="457200" indent="-317500">
              <a:buSzPts val="1400"/>
              <a:buChar char="●"/>
            </a:pPr>
            <a:r>
              <a:rPr lang="en-GB" dirty="0">
                <a:solidFill>
                  <a:schemeClr val="dk1"/>
                </a:solidFill>
                <a:latin typeface="Nunito"/>
                <a:cs typeface="Calibri"/>
              </a:rPr>
              <a:t>Feedback &amp; Representation</a:t>
            </a:r>
          </a:p>
          <a:p>
            <a:pPr marL="457200" indent="-317500">
              <a:buSzPts val="1400"/>
              <a:buChar char="●"/>
            </a:pPr>
            <a:endParaRPr lang="en-GB" dirty="0">
              <a:solidFill>
                <a:schemeClr val="dk1"/>
              </a:solidFill>
              <a:latin typeface="Nunito"/>
              <a:cs typeface="Calibri"/>
            </a:endParaRPr>
          </a:p>
          <a:p>
            <a:pPr marL="457200" indent="-317500">
              <a:buSzPts val="1400"/>
              <a:buChar char="●"/>
            </a:pPr>
            <a:r>
              <a:rPr lang="en-GB" dirty="0">
                <a:solidFill>
                  <a:schemeClr val="dk1"/>
                </a:solidFill>
                <a:latin typeface="Nunito"/>
                <a:cs typeface="Calibri"/>
              </a:rPr>
              <a:t>Break (ten minutes) </a:t>
            </a:r>
          </a:p>
          <a:p>
            <a:pPr marL="139700">
              <a:buSzPts val="1400"/>
            </a:pPr>
            <a:endParaRPr lang="en-GB" dirty="0">
              <a:solidFill>
                <a:schemeClr val="dk1"/>
              </a:solidFill>
              <a:latin typeface="Nunito"/>
              <a:cs typeface="Calibri"/>
            </a:endParaRPr>
          </a:p>
          <a:p>
            <a:pPr marL="457200" indent="-317500">
              <a:buSzPts val="1400"/>
              <a:buChar char="●"/>
            </a:pPr>
            <a:r>
              <a:rPr lang="en-GB" dirty="0">
                <a:solidFill>
                  <a:schemeClr val="dk1"/>
                </a:solidFill>
                <a:latin typeface="Nunito"/>
                <a:cs typeface="Calibri"/>
              </a:rPr>
              <a:t>Decision-making</a:t>
            </a:r>
          </a:p>
          <a:p>
            <a:pPr marL="457200" indent="-317500">
              <a:buSzPts val="1400"/>
              <a:buChar char="●"/>
            </a:pPr>
            <a:r>
              <a:rPr lang="en-GB" dirty="0">
                <a:solidFill>
                  <a:schemeClr val="dk1"/>
                </a:solidFill>
                <a:latin typeface="Nunito"/>
                <a:cs typeface="Calibri"/>
              </a:rPr>
              <a:t>Course Committee Meetings </a:t>
            </a:r>
          </a:p>
          <a:p>
            <a:pPr marL="457200" indent="-317500">
              <a:buSzPts val="1400"/>
              <a:buChar char="●"/>
            </a:pPr>
            <a:r>
              <a:rPr lang="en-GB" dirty="0">
                <a:solidFill>
                  <a:schemeClr val="dk1"/>
                </a:solidFill>
                <a:latin typeface="Nunito"/>
                <a:cs typeface="Calibri"/>
              </a:rPr>
              <a:t>LMSU policies to be aware of </a:t>
            </a:r>
          </a:p>
          <a:p>
            <a:pPr marL="457200" indent="-317500">
              <a:buSzPts val="1400"/>
              <a:buChar char="●"/>
            </a:pPr>
            <a:r>
              <a:rPr lang="en-GB" dirty="0">
                <a:solidFill>
                  <a:schemeClr val="dk1"/>
                </a:solidFill>
                <a:latin typeface="Nunito"/>
                <a:cs typeface="Calibri"/>
              </a:rPr>
              <a:t>Training feedback form </a:t>
            </a:r>
          </a:p>
          <a:p>
            <a:pPr>
              <a:buSzPts val="1400"/>
            </a:pPr>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f173532ac2_0_1"/>
          <p:cNvSpPr txBox="1">
            <a:spLocks noGrp="1"/>
          </p:cNvSpPr>
          <p:nvPr>
            <p:ph type="title"/>
          </p:nvPr>
        </p:nvSpPr>
        <p:spPr>
          <a:xfrm>
            <a:off x="145875" y="233525"/>
            <a:ext cx="8279700" cy="502500"/>
          </a:xfrm>
          <a:prstGeom prst="rect">
            <a:avLst/>
          </a:prstGeom>
          <a:noFill/>
          <a:ln>
            <a:noFill/>
          </a:ln>
        </p:spPr>
        <p:txBody>
          <a:bodyPr spcFirstLastPara="1" wrap="square" lIns="91425" tIns="91425" rIns="91425" bIns="91425" anchor="t" anchorCtr="0">
            <a:normAutofit fontScale="90000"/>
          </a:bodyPr>
          <a:lstStyle/>
          <a:p>
            <a:pPr>
              <a:buSzPct val="111111"/>
            </a:pPr>
            <a:r>
              <a:rPr lang="en-GB" dirty="0"/>
              <a:t>Decision-making </a:t>
            </a:r>
            <a:endParaRPr dirty="0">
              <a:solidFill>
                <a:srgbClr val="FF0000"/>
              </a:solidFill>
            </a:endParaRPr>
          </a:p>
        </p:txBody>
      </p:sp>
      <p:sp>
        <p:nvSpPr>
          <p:cNvPr id="151" name="Google Shape;151;gf173532ac2_0_1"/>
          <p:cNvSpPr txBox="1"/>
          <p:nvPr/>
        </p:nvSpPr>
        <p:spPr>
          <a:xfrm>
            <a:off x="1033800" y="978500"/>
            <a:ext cx="7076400"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rgbClr val="000000"/>
              </a:solidFill>
              <a:latin typeface="Nunito SemiBold"/>
              <a:ea typeface="Nunito SemiBold"/>
              <a:cs typeface="Nunito SemiBold"/>
            </a:endParaRPr>
          </a:p>
        </p:txBody>
      </p:sp>
      <p:sp>
        <p:nvSpPr>
          <p:cNvPr id="2" name="TextBox 1">
            <a:extLst>
              <a:ext uri="{FF2B5EF4-FFF2-40B4-BE49-F238E27FC236}">
                <a16:creationId xmlns:a16="http://schemas.microsoft.com/office/drawing/2014/main" id="{68C9E772-731F-E8C3-5188-B6FF39DF7436}"/>
              </a:ext>
            </a:extLst>
          </p:cNvPr>
          <p:cNvSpPr txBox="1"/>
          <p:nvPr/>
        </p:nvSpPr>
        <p:spPr>
          <a:xfrm>
            <a:off x="825706" y="1512248"/>
            <a:ext cx="654998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Nunito"/>
              </a:rPr>
              <a:t>From the Student rep handbook: </a:t>
            </a:r>
            <a:r>
              <a:rPr lang="en-GB" dirty="0">
                <a:latin typeface="Nunito"/>
                <a:hlinkClick r:id="rId3"/>
              </a:rPr>
              <a:t>p28 Decision-making flow chart</a:t>
            </a:r>
            <a:endParaRPr lang="en-GB">
              <a:latin typeface="Nunito"/>
            </a:endParaRPr>
          </a:p>
          <a:p>
            <a:endParaRPr lang="en-GB" dirty="0">
              <a:latin typeface="Nunito"/>
            </a:endParaRPr>
          </a:p>
          <a:p>
            <a:r>
              <a:rPr lang="en-GB" dirty="0">
                <a:latin typeface="Nunito"/>
              </a:rPr>
              <a:t>Right click on link to open in separate tab (trainer to run through flowchart briefly)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f6e70a592a_0_8"/>
          <p:cNvSpPr txBox="1">
            <a:spLocks noGrp="1"/>
          </p:cNvSpPr>
          <p:nvPr>
            <p:ph type="title"/>
          </p:nvPr>
        </p:nvSpPr>
        <p:spPr>
          <a:xfrm>
            <a:off x="145875" y="233525"/>
            <a:ext cx="8279700" cy="5025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t>Decision-making &amp; scenarios group exercise </a:t>
            </a:r>
            <a:endParaRPr>
              <a:solidFill>
                <a:srgbClr val="FF0000"/>
              </a:solidFill>
            </a:endParaRPr>
          </a:p>
        </p:txBody>
      </p:sp>
      <p:sp>
        <p:nvSpPr>
          <p:cNvPr id="157" name="Google Shape;157;gf6e70a592a_0_8"/>
          <p:cNvSpPr txBox="1"/>
          <p:nvPr/>
        </p:nvSpPr>
        <p:spPr>
          <a:xfrm>
            <a:off x="642325" y="1322050"/>
            <a:ext cx="7076400" cy="3201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Nunito"/>
                <a:ea typeface="Nunito"/>
                <a:cs typeface="Nunito"/>
                <a:sym typeface="Nunito"/>
              </a:rPr>
              <a:t>Remote Training:</a:t>
            </a:r>
            <a:endParaRPr sz="1400" b="1" i="0" u="none" strike="noStrike" cap="none">
              <a:solidFill>
                <a:srgbClr val="000000"/>
              </a:solidFill>
              <a:latin typeface="Nunito"/>
              <a:ea typeface="Nunito"/>
              <a:cs typeface="Nunito"/>
              <a:sym typeface="Nuni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SemiBold"/>
              <a:ea typeface="Nunito SemiBold"/>
              <a:cs typeface="Nunito SemiBold"/>
              <a:sym typeface="Nunito SemiBold"/>
            </a:endParaRPr>
          </a:p>
          <a:p>
            <a:pPr marL="457200" marR="0" lvl="0" indent="-317500" algn="l" rtl="0">
              <a:lnSpc>
                <a:spcPct val="100000"/>
              </a:lnSpc>
              <a:spcBef>
                <a:spcPts val="0"/>
              </a:spcBef>
              <a:spcAft>
                <a:spcPts val="0"/>
              </a:spcAft>
              <a:buClr>
                <a:schemeClr val="dk1"/>
              </a:buClr>
              <a:buSzPts val="1400"/>
              <a:buFont typeface="Nunito SemiBold"/>
              <a:buAutoNum type="arabicPeriod"/>
            </a:pPr>
            <a:r>
              <a:rPr lang="en-GB" sz="1400" b="0" i="0" u="none" strike="noStrike" cap="none">
                <a:solidFill>
                  <a:schemeClr val="dk1"/>
                </a:solidFill>
                <a:latin typeface="Nunito SemiBold"/>
                <a:ea typeface="Nunito SemiBold"/>
                <a:cs typeface="Nunito SemiBold"/>
                <a:sym typeface="Nunito SemiBold"/>
              </a:rPr>
              <a:t>Have a look at the scenario which is appearing in the chat now. </a:t>
            </a:r>
            <a:endParaRPr sz="1400" b="0" i="0" u="none" strike="noStrike" cap="none">
              <a:solidFill>
                <a:schemeClr val="dk1"/>
              </a:solidFill>
              <a:latin typeface="Nunito SemiBold"/>
              <a:ea typeface="Nunito SemiBold"/>
              <a:cs typeface="Nunito SemiBold"/>
              <a:sym typeface="Nunito SemiBold"/>
            </a:endParaRPr>
          </a:p>
          <a:p>
            <a:pPr marL="457200" marR="0" lvl="0" indent="-317500" algn="l" rtl="0">
              <a:lnSpc>
                <a:spcPct val="100000"/>
              </a:lnSpc>
              <a:spcBef>
                <a:spcPts val="0"/>
              </a:spcBef>
              <a:spcAft>
                <a:spcPts val="0"/>
              </a:spcAft>
              <a:buClr>
                <a:schemeClr val="dk1"/>
              </a:buClr>
              <a:buSzPts val="1400"/>
              <a:buFont typeface="Nunito SemiBold"/>
              <a:buAutoNum type="arabicPeriod"/>
            </a:pPr>
            <a:r>
              <a:rPr lang="en-GB" sz="1400" b="0" i="0" u="none" strike="noStrike" cap="none">
                <a:solidFill>
                  <a:schemeClr val="dk1"/>
                </a:solidFill>
                <a:latin typeface="Nunito SemiBold"/>
                <a:ea typeface="Nunito SemiBold"/>
                <a:cs typeface="Nunito SemiBold"/>
                <a:sym typeface="Nunito SemiBold"/>
              </a:rPr>
              <a:t>Do you think this issue comes under the remit of a Student Rep?</a:t>
            </a:r>
            <a:endParaRPr sz="1400" b="0" i="0" u="none" strike="noStrike" cap="none">
              <a:solidFill>
                <a:schemeClr val="dk1"/>
              </a:solidFill>
              <a:latin typeface="Nunito SemiBold"/>
              <a:ea typeface="Nunito SemiBold"/>
              <a:cs typeface="Nunito SemiBold"/>
              <a:sym typeface="Nunito SemiBold"/>
            </a:endParaRPr>
          </a:p>
          <a:p>
            <a:pPr marL="457200" marR="0" lvl="0" indent="-317500" algn="l" rtl="0">
              <a:lnSpc>
                <a:spcPct val="100000"/>
              </a:lnSpc>
              <a:spcBef>
                <a:spcPts val="0"/>
              </a:spcBef>
              <a:spcAft>
                <a:spcPts val="0"/>
              </a:spcAft>
              <a:buClr>
                <a:schemeClr val="dk1"/>
              </a:buClr>
              <a:buSzPts val="1400"/>
              <a:buFont typeface="Nunito SemiBold"/>
              <a:buAutoNum type="arabicPeriod"/>
            </a:pPr>
            <a:r>
              <a:rPr lang="en-GB" sz="1400" b="0" i="0" u="none" strike="noStrike" cap="none">
                <a:solidFill>
                  <a:schemeClr val="dk1"/>
                </a:solidFill>
                <a:latin typeface="Nunito SemiBold"/>
                <a:ea typeface="Nunito SemiBold"/>
                <a:cs typeface="Nunito SemiBold"/>
                <a:sym typeface="Nunito SemiBold"/>
              </a:rPr>
              <a:t>What might your response be to a student who presents you with this issue?</a:t>
            </a:r>
            <a:endParaRPr sz="1400" b="0" i="0" u="none" strike="noStrike" cap="none">
              <a:solidFill>
                <a:schemeClr val="dk1"/>
              </a:solidFill>
              <a:latin typeface="Nunito SemiBold"/>
              <a:ea typeface="Nunito SemiBold"/>
              <a:cs typeface="Nunito SemiBold"/>
              <a:sym typeface="Nunito SemiBold"/>
            </a:endParaRPr>
          </a:p>
          <a:p>
            <a:pPr marL="457200" marR="0" lvl="0" indent="-317500" algn="l" rtl="0">
              <a:lnSpc>
                <a:spcPct val="100000"/>
              </a:lnSpc>
              <a:spcBef>
                <a:spcPts val="0"/>
              </a:spcBef>
              <a:spcAft>
                <a:spcPts val="0"/>
              </a:spcAft>
              <a:buClr>
                <a:schemeClr val="dk1"/>
              </a:buClr>
              <a:buSzPts val="1400"/>
              <a:buFont typeface="Nunito SemiBold"/>
              <a:buAutoNum type="arabicPeriod"/>
            </a:pPr>
            <a:r>
              <a:rPr lang="en-GB" sz="1400" b="0" i="0" u="none" strike="noStrike" cap="none">
                <a:solidFill>
                  <a:schemeClr val="dk1"/>
                </a:solidFill>
                <a:latin typeface="Nunito SemiBold"/>
                <a:ea typeface="Nunito SemiBold"/>
                <a:cs typeface="Nunito SemiBold"/>
                <a:sym typeface="Nunito SemiBold"/>
              </a:rPr>
              <a:t>What steps should you take to tackle and hopefully resolve this issue?</a:t>
            </a:r>
            <a:endParaRPr sz="1400" b="0" i="0" u="none" strike="noStrike" cap="none">
              <a:solidFill>
                <a:schemeClr val="dk1"/>
              </a:solidFill>
              <a:latin typeface="Nunito SemiBold"/>
              <a:ea typeface="Nunito SemiBold"/>
              <a:cs typeface="Nunito SemiBold"/>
              <a:sym typeface="Nunito SemiBol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Nunito SemiBold"/>
              <a:ea typeface="Nunito SemiBold"/>
              <a:cs typeface="Nunito SemiBold"/>
              <a:sym typeface="Nunito SemiBold"/>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Nunito SemiBold"/>
                <a:ea typeface="Nunito SemiBold"/>
                <a:cs typeface="Nunito SemiBold"/>
                <a:sym typeface="Nunito SemiBold"/>
              </a:rPr>
              <a:t>Think about: </a:t>
            </a:r>
            <a:endParaRPr sz="1400" b="0" i="0" u="none" strike="noStrike" cap="none">
              <a:solidFill>
                <a:schemeClr val="dk1"/>
              </a:solidFill>
              <a:latin typeface="Nunito SemiBold"/>
              <a:ea typeface="Nunito SemiBold"/>
              <a:cs typeface="Nunito SemiBold"/>
              <a:sym typeface="Nunito SemiBold"/>
            </a:endParaRPr>
          </a:p>
          <a:p>
            <a:pPr marL="457200" marR="0" lvl="0" indent="-317500" algn="l" rtl="0">
              <a:lnSpc>
                <a:spcPct val="100000"/>
              </a:lnSpc>
              <a:spcBef>
                <a:spcPts val="0"/>
              </a:spcBef>
              <a:spcAft>
                <a:spcPts val="0"/>
              </a:spcAft>
              <a:buClr>
                <a:schemeClr val="dk1"/>
              </a:buClr>
              <a:buSzPts val="1400"/>
              <a:buFont typeface="Nunito SemiBold"/>
              <a:buChar char="●"/>
            </a:pPr>
            <a:r>
              <a:rPr lang="en-GB" sz="1400" b="0" i="0" u="none" strike="noStrike" cap="none">
                <a:solidFill>
                  <a:schemeClr val="dk1"/>
                </a:solidFill>
                <a:latin typeface="Nunito SemiBold"/>
                <a:ea typeface="Nunito SemiBold"/>
                <a:cs typeface="Nunito SemiBold"/>
                <a:sym typeface="Nunito SemiBold"/>
              </a:rPr>
              <a:t>What we have discussed so far</a:t>
            </a:r>
            <a:endParaRPr sz="1400" b="0" i="0" u="none" strike="noStrike" cap="none">
              <a:solidFill>
                <a:schemeClr val="dk1"/>
              </a:solidFill>
              <a:latin typeface="Nunito SemiBold"/>
              <a:ea typeface="Nunito SemiBold"/>
              <a:cs typeface="Nunito SemiBold"/>
              <a:sym typeface="Nunito SemiBold"/>
            </a:endParaRPr>
          </a:p>
          <a:p>
            <a:pPr marL="457200" marR="0" lvl="0" indent="-317500" algn="l" rtl="0">
              <a:lnSpc>
                <a:spcPct val="100000"/>
              </a:lnSpc>
              <a:spcBef>
                <a:spcPts val="0"/>
              </a:spcBef>
              <a:spcAft>
                <a:spcPts val="0"/>
              </a:spcAft>
              <a:buClr>
                <a:schemeClr val="dk1"/>
              </a:buClr>
              <a:buSzPts val="1400"/>
              <a:buFont typeface="Nunito SemiBold"/>
              <a:buChar char="●"/>
            </a:pPr>
            <a:r>
              <a:rPr lang="en-GB" sz="1400" b="0" i="0" u="none" strike="noStrike" cap="none">
                <a:solidFill>
                  <a:schemeClr val="dk1"/>
                </a:solidFill>
                <a:latin typeface="Nunito SemiBold"/>
                <a:ea typeface="Nunito SemiBold"/>
                <a:cs typeface="Nunito SemiBold"/>
                <a:sym typeface="Nunito SemiBold"/>
              </a:rPr>
              <a:t>Who might you speak to and who else would you inform?</a:t>
            </a:r>
            <a:endParaRPr sz="1400" b="0" i="0" u="none" strike="noStrike" cap="none">
              <a:solidFill>
                <a:schemeClr val="dk1"/>
              </a:solidFill>
              <a:latin typeface="Nunito SemiBold"/>
              <a:ea typeface="Nunito SemiBold"/>
              <a:cs typeface="Nunito SemiBold"/>
              <a:sym typeface="Nunito SemiBold"/>
            </a:endParaRPr>
          </a:p>
          <a:p>
            <a:pPr marL="457200" marR="0" lvl="0" indent="-317500" algn="l" rtl="0">
              <a:lnSpc>
                <a:spcPct val="100000"/>
              </a:lnSpc>
              <a:spcBef>
                <a:spcPts val="0"/>
              </a:spcBef>
              <a:spcAft>
                <a:spcPts val="0"/>
              </a:spcAft>
              <a:buClr>
                <a:schemeClr val="dk1"/>
              </a:buClr>
              <a:buSzPts val="1400"/>
              <a:buFont typeface="Nunito SemiBold"/>
              <a:buChar char="●"/>
            </a:pPr>
            <a:r>
              <a:rPr lang="en-GB" sz="1400" b="0" i="0" u="none" strike="noStrike" cap="none">
                <a:solidFill>
                  <a:schemeClr val="dk1"/>
                </a:solidFill>
                <a:latin typeface="Nunito SemiBold"/>
                <a:ea typeface="Nunito SemiBold"/>
                <a:cs typeface="Nunito SemiBold"/>
                <a:sym typeface="Nunito SemiBold"/>
              </a:rPr>
              <a:t>Use the</a:t>
            </a:r>
            <a:r>
              <a:rPr lang="en-GB" sz="1400" b="0" i="0" u="sng" strike="noStrike" cap="none">
                <a:solidFill>
                  <a:schemeClr val="hlink"/>
                </a:solidFill>
                <a:latin typeface="Nunito SemiBold"/>
                <a:ea typeface="Nunito SemiBold"/>
                <a:cs typeface="Nunito SemiBold"/>
                <a:sym typeface="Nunito SemiBold"/>
                <a:hlinkClick r:id="rId3"/>
              </a:rPr>
              <a:t> decision-making flowchart </a:t>
            </a:r>
            <a:r>
              <a:rPr lang="en-GB" sz="1400" b="0" i="0" u="none" strike="noStrike" cap="none">
                <a:solidFill>
                  <a:schemeClr val="dk1"/>
                </a:solidFill>
                <a:latin typeface="Nunito SemiBold"/>
                <a:ea typeface="Nunito SemiBold"/>
                <a:cs typeface="Nunito SemiBold"/>
                <a:sym typeface="Nunito SemiBold"/>
              </a:rPr>
              <a:t>to help you </a:t>
            </a:r>
            <a:endParaRPr sz="1400" b="0" i="0" u="none" strike="noStrike" cap="none">
              <a:solidFill>
                <a:schemeClr val="dk1"/>
              </a:solidFill>
              <a:latin typeface="Nunito SemiBold"/>
              <a:ea typeface="Nunito SemiBold"/>
              <a:cs typeface="Nunito SemiBold"/>
              <a:sym typeface="Nunito SemiBold"/>
            </a:endParaRPr>
          </a:p>
          <a:p>
            <a:pPr marL="457200" marR="0" lvl="0" indent="-317500" algn="l" rtl="0">
              <a:lnSpc>
                <a:spcPct val="100000"/>
              </a:lnSpc>
              <a:spcBef>
                <a:spcPts val="0"/>
              </a:spcBef>
              <a:spcAft>
                <a:spcPts val="0"/>
              </a:spcAft>
              <a:buClr>
                <a:schemeClr val="dk1"/>
              </a:buClr>
              <a:buSzPts val="1400"/>
              <a:buFont typeface="Nunito SemiBold"/>
              <a:buChar char="●"/>
            </a:pPr>
            <a:r>
              <a:rPr lang="en-GB" sz="1400" b="0" i="0" u="none" strike="noStrike" cap="none">
                <a:solidFill>
                  <a:schemeClr val="dk1"/>
                </a:solidFill>
                <a:latin typeface="Nunito SemiBold"/>
                <a:ea typeface="Nunito SemiBold"/>
                <a:cs typeface="Nunito SemiBold"/>
                <a:sym typeface="Nunito SemiBold"/>
              </a:rPr>
              <a:t>How might you ‘close the feedback loop’?</a:t>
            </a:r>
            <a:endParaRPr sz="1400" b="0" i="0" u="none" strike="noStrike" cap="none">
              <a:solidFill>
                <a:schemeClr val="dk1"/>
              </a:solidFill>
              <a:latin typeface="Nunito SemiBold"/>
              <a:ea typeface="Nunito SemiBold"/>
              <a:cs typeface="Nunito SemiBold"/>
              <a:sym typeface="Nunito SemiBol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Nunito SemiBold"/>
              <a:ea typeface="Nunito SemiBold"/>
              <a:cs typeface="Nunito SemiBold"/>
              <a:sym typeface="Nunito SemiBold"/>
            </a:endParaRPr>
          </a:p>
          <a:p>
            <a:pPr marL="9144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SemiBold"/>
              <a:ea typeface="Nunito SemiBold"/>
              <a:cs typeface="Nunito SemiBold"/>
              <a:sym typeface="Nunito SemiBo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f6e70a592a_0_13"/>
          <p:cNvSpPr txBox="1">
            <a:spLocks noGrp="1"/>
          </p:cNvSpPr>
          <p:nvPr>
            <p:ph type="title"/>
          </p:nvPr>
        </p:nvSpPr>
        <p:spPr>
          <a:xfrm>
            <a:off x="145875" y="233525"/>
            <a:ext cx="8279700" cy="5025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t>Course Committee meetings (CCMs) </a:t>
            </a:r>
            <a:endParaRPr>
              <a:solidFill>
                <a:srgbClr val="FF0000"/>
              </a:solidFill>
            </a:endParaRPr>
          </a:p>
        </p:txBody>
      </p:sp>
      <p:sp>
        <p:nvSpPr>
          <p:cNvPr id="170" name="Google Shape;170;gf6e70a592a_0_13"/>
          <p:cNvSpPr txBox="1"/>
          <p:nvPr/>
        </p:nvSpPr>
        <p:spPr>
          <a:xfrm>
            <a:off x="594250" y="1047350"/>
            <a:ext cx="7638900" cy="3340884"/>
          </a:xfrm>
          <a:prstGeom prst="rect">
            <a:avLst/>
          </a:prstGeom>
          <a:noFill/>
          <a:ln>
            <a:noFill/>
          </a:ln>
        </p:spPr>
        <p:txBody>
          <a:bodyPr spcFirstLastPara="1" wrap="square" lIns="91425" tIns="91425" rIns="91425" bIns="91425" anchor="t" anchorCtr="0">
            <a:spAutoFit/>
          </a:bodyPr>
          <a:lstStyle/>
          <a:p>
            <a:pPr marL="342900" indent="-317500">
              <a:lnSpc>
                <a:spcPct val="115000"/>
              </a:lnSpc>
              <a:buClr>
                <a:schemeClr val="dk1"/>
              </a:buClr>
              <a:buSzPts val="1400"/>
              <a:buFont typeface="Nunito"/>
              <a:buChar char="•"/>
            </a:pPr>
            <a:r>
              <a:rPr lang="en-GB" sz="1400" b="0" i="0" u="none" strike="noStrike" cap="none" dirty="0">
                <a:solidFill>
                  <a:schemeClr val="dk1"/>
                </a:solidFill>
                <a:latin typeface="Nunito"/>
                <a:ea typeface="Nunito"/>
                <a:cs typeface="Nunito"/>
                <a:sym typeface="Nunito"/>
              </a:rPr>
              <a:t>A general review and evaluation of </a:t>
            </a:r>
            <a:r>
              <a:rPr lang="en-GB" dirty="0">
                <a:solidFill>
                  <a:schemeClr val="dk1"/>
                </a:solidFill>
                <a:latin typeface="Nunito"/>
                <a:ea typeface="Nunito"/>
                <a:cs typeface="Nunito"/>
                <a:sym typeface="Nunito"/>
              </a:rPr>
              <a:t>the course including teaching and learning that takes </a:t>
            </a:r>
            <a:r>
              <a:rPr lang="en-GB" sz="1400" b="0" i="0" u="none" strike="noStrike" cap="none" dirty="0">
                <a:solidFill>
                  <a:schemeClr val="dk1"/>
                </a:solidFill>
                <a:latin typeface="Nunito"/>
                <a:ea typeface="Nunito"/>
                <a:cs typeface="Nunito"/>
                <a:sym typeface="Nunito"/>
              </a:rPr>
              <a:t>place once a semester</a:t>
            </a:r>
            <a:r>
              <a:rPr lang="en-GB" dirty="0">
                <a:solidFill>
                  <a:schemeClr val="dk1"/>
                </a:solidFill>
                <a:latin typeface="Nunito"/>
                <a:ea typeface="Nunito"/>
                <a:cs typeface="Nunito"/>
                <a:sym typeface="Nunito"/>
              </a:rPr>
              <a:t>. Student Rep feedback is a key purpose of it.  </a:t>
            </a:r>
            <a:endParaRPr lang="en-US" sz="1400" b="0" i="0" u="none" strike="noStrike" cap="none">
              <a:solidFill>
                <a:schemeClr val="dk1"/>
              </a:solidFill>
              <a:latin typeface="Nunito"/>
              <a:ea typeface="Nunito"/>
              <a:cs typeface="Nunito"/>
            </a:endParaRPr>
          </a:p>
          <a:p>
            <a:pPr marL="342900" indent="-317500">
              <a:lnSpc>
                <a:spcPct val="114999"/>
              </a:lnSpc>
              <a:buClr>
                <a:schemeClr val="dk1"/>
              </a:buClr>
              <a:buSzPts val="1400"/>
              <a:buFont typeface="Nunito"/>
              <a:buChar char="•"/>
            </a:pPr>
            <a:r>
              <a:rPr lang="en-GB" sz="1400" b="0" i="0" u="none" strike="noStrike" cap="none" dirty="0">
                <a:solidFill>
                  <a:schemeClr val="dk1"/>
                </a:solidFill>
                <a:latin typeface="Nunito"/>
                <a:ea typeface="Nunito"/>
                <a:cs typeface="Nunito"/>
                <a:sym typeface="Nunito"/>
              </a:rPr>
              <a:t>Ask your course leader when your course committee meeting is and add it to your calendar. If it clashes with a class ask for it to be re-arranged</a:t>
            </a:r>
            <a:r>
              <a:rPr lang="en-GB" dirty="0">
                <a:solidFill>
                  <a:schemeClr val="dk1"/>
                </a:solidFill>
                <a:latin typeface="Nunito"/>
                <a:ea typeface="Nunito"/>
                <a:cs typeface="Nunito"/>
                <a:sym typeface="Nunito"/>
              </a:rPr>
              <a:t>   </a:t>
            </a:r>
            <a:endParaRPr sz="1400" b="0" i="0" u="none" strike="noStrike" cap="none">
              <a:solidFill>
                <a:schemeClr val="dk1"/>
              </a:solidFill>
              <a:latin typeface="Nunito"/>
              <a:ea typeface="Nunito"/>
              <a:cs typeface="Nunito"/>
            </a:endParaRPr>
          </a:p>
          <a:p>
            <a:pPr marL="342900" indent="-317500">
              <a:lnSpc>
                <a:spcPct val="115000"/>
              </a:lnSpc>
              <a:buClr>
                <a:schemeClr val="dk1"/>
              </a:buClr>
              <a:buSzPts val="1400"/>
              <a:buFont typeface="Nunito"/>
              <a:buChar char="•"/>
            </a:pPr>
            <a:r>
              <a:rPr lang="en-GB" dirty="0">
                <a:solidFill>
                  <a:schemeClr val="dk1"/>
                </a:solidFill>
                <a:latin typeface="Nunito"/>
                <a:ea typeface="Nunito"/>
                <a:cs typeface="Nunito"/>
                <a:sym typeface="Nunito"/>
              </a:rPr>
              <a:t>Those present: Course</a:t>
            </a:r>
            <a:r>
              <a:rPr lang="en-GB" sz="1400" b="0" i="0" u="none" strike="noStrike" cap="none" dirty="0">
                <a:solidFill>
                  <a:schemeClr val="dk1"/>
                </a:solidFill>
                <a:latin typeface="Nunito"/>
                <a:ea typeface="Nunito"/>
                <a:cs typeface="Nunito"/>
                <a:sym typeface="Nunito"/>
              </a:rPr>
              <a:t> </a:t>
            </a:r>
            <a:r>
              <a:rPr lang="en-GB" dirty="0">
                <a:solidFill>
                  <a:schemeClr val="dk1"/>
                </a:solidFill>
                <a:latin typeface="Nunito"/>
                <a:ea typeface="Nunito"/>
                <a:cs typeface="Nunito"/>
                <a:sym typeface="Nunito"/>
              </a:rPr>
              <a:t>leader, other staff who teach on course, Student Reps, Library</a:t>
            </a:r>
            <a:r>
              <a:rPr lang="en-GB" sz="1400" b="0" i="0" u="none" strike="noStrike" cap="none" dirty="0">
                <a:solidFill>
                  <a:schemeClr val="dk1"/>
                </a:solidFill>
                <a:latin typeface="Nunito"/>
                <a:ea typeface="Nunito"/>
                <a:cs typeface="Nunito"/>
                <a:sym typeface="Nunito"/>
              </a:rPr>
              <a:t> and </a:t>
            </a:r>
            <a:r>
              <a:rPr lang="en-GB" dirty="0">
                <a:solidFill>
                  <a:schemeClr val="dk1"/>
                </a:solidFill>
                <a:latin typeface="Nunito"/>
                <a:ea typeface="Nunito"/>
                <a:cs typeface="Nunito"/>
                <a:sym typeface="Nunito"/>
              </a:rPr>
              <a:t>possibly other university staff </a:t>
            </a:r>
            <a:endParaRPr lang="en-GB" sz="1400" b="0" i="0" u="none" strike="noStrike" cap="none" dirty="0">
              <a:solidFill>
                <a:schemeClr val="dk1"/>
              </a:solidFill>
              <a:latin typeface="Nunito"/>
              <a:ea typeface="Nunito"/>
              <a:cs typeface="Nunito"/>
            </a:endParaRPr>
          </a:p>
          <a:p>
            <a:pPr marL="342900" indent="-317500">
              <a:lnSpc>
                <a:spcPct val="115000"/>
              </a:lnSpc>
              <a:buClr>
                <a:schemeClr val="dk1"/>
              </a:buClr>
              <a:buSzPts val="1400"/>
              <a:buFont typeface="Nunito"/>
              <a:buChar char="•"/>
            </a:pPr>
            <a:r>
              <a:rPr lang="en-GB" sz="1400" b="0" i="0" u="none" strike="noStrike" cap="none" dirty="0">
                <a:solidFill>
                  <a:schemeClr val="dk1"/>
                </a:solidFill>
                <a:latin typeface="Nunito"/>
                <a:ea typeface="Nunito"/>
                <a:cs typeface="Nunito"/>
                <a:sym typeface="Nunito"/>
              </a:rPr>
              <a:t>Minutes </a:t>
            </a:r>
            <a:r>
              <a:rPr lang="en-GB" dirty="0">
                <a:solidFill>
                  <a:schemeClr val="dk1"/>
                </a:solidFill>
                <a:latin typeface="Nunito"/>
                <a:ea typeface="Nunito"/>
                <a:cs typeface="Nunito"/>
                <a:sym typeface="Nunito"/>
              </a:rPr>
              <a:t>(written notes) are</a:t>
            </a:r>
            <a:r>
              <a:rPr lang="en-GB" sz="1400" b="0" i="0" u="none" strike="noStrike" cap="none" dirty="0">
                <a:solidFill>
                  <a:schemeClr val="dk1"/>
                </a:solidFill>
                <a:latin typeface="Nunito"/>
                <a:ea typeface="Nunito"/>
                <a:cs typeface="Nunito"/>
                <a:sym typeface="Nunito"/>
              </a:rPr>
              <a:t> </a:t>
            </a:r>
            <a:r>
              <a:rPr lang="en-GB" dirty="0">
                <a:solidFill>
                  <a:schemeClr val="dk1"/>
                </a:solidFill>
                <a:latin typeface="Nunito"/>
                <a:ea typeface="Nunito"/>
                <a:cs typeface="Nunito"/>
                <a:sym typeface="Nunito"/>
              </a:rPr>
              <a:t>usually taken by a staff member – these minutes should be sent to you afterwards.  </a:t>
            </a:r>
            <a:endParaRPr lang="en-GB" dirty="0">
              <a:solidFill>
                <a:schemeClr val="dk1"/>
              </a:solidFill>
              <a:latin typeface="Nunito"/>
              <a:ea typeface="Nunito"/>
              <a:cs typeface="Nunito"/>
            </a:endParaRPr>
          </a:p>
          <a:p>
            <a:pPr marL="342900" marR="0" lvl="0" indent="-317500" algn="l" rtl="0">
              <a:lnSpc>
                <a:spcPct val="115000"/>
              </a:lnSpc>
              <a:spcBef>
                <a:spcPts val="0"/>
              </a:spcBef>
              <a:spcAft>
                <a:spcPts val="0"/>
              </a:spcAft>
              <a:buClr>
                <a:schemeClr val="dk1"/>
              </a:buClr>
              <a:buSzPts val="1400"/>
              <a:buFont typeface="Nunito"/>
              <a:buChar char="•"/>
            </a:pPr>
            <a:r>
              <a:rPr lang="en-GB" sz="1400" b="0" i="0" u="none" strike="noStrike" cap="none" dirty="0">
                <a:solidFill>
                  <a:schemeClr val="dk1"/>
                </a:solidFill>
                <a:latin typeface="Nunito"/>
                <a:ea typeface="Nunito"/>
                <a:cs typeface="Nunito"/>
                <a:sym typeface="Nunito"/>
              </a:rPr>
              <a:t>Course Committees are useful but by no means the only forums to raise issues – so don’t wait until they come around. Be ready to raise issues as and when they crop up throughout the year.</a:t>
            </a:r>
            <a:r>
              <a:rPr lang="en-GB" dirty="0">
                <a:solidFill>
                  <a:schemeClr val="dk1"/>
                </a:solidFill>
                <a:latin typeface="Nunito"/>
                <a:ea typeface="Nunito"/>
                <a:cs typeface="Nunito"/>
                <a:sym typeface="Nunito"/>
              </a:rPr>
              <a:t> </a:t>
            </a:r>
            <a:endParaRPr sz="1400" b="0" i="0" u="none" strike="noStrike" cap="none">
              <a:solidFill>
                <a:schemeClr val="dk1"/>
              </a:solidFill>
              <a:latin typeface="Nunito"/>
              <a:ea typeface="Nunito SemiBold"/>
              <a:cs typeface="Nunito SemiBold"/>
            </a:endParaRPr>
          </a:p>
          <a:p>
            <a:pPr marL="9144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SemiBold"/>
              <a:ea typeface="Nunito SemiBold"/>
              <a:cs typeface="Nunito SemiBold"/>
              <a:sym typeface="Nunito SemiBold"/>
            </a:endParaRPr>
          </a:p>
          <a:p>
            <a:pPr marL="914400">
              <a:buSzPts val="1400"/>
            </a:pPr>
            <a:endParaRPr lang="en-GB" dirty="0">
              <a:latin typeface="Nunito SemiBold"/>
              <a:ea typeface="Nunito SemiBold"/>
              <a:cs typeface="Nunito SemiBo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f6e70a592a_0_18"/>
          <p:cNvSpPr txBox="1">
            <a:spLocks noGrp="1"/>
          </p:cNvSpPr>
          <p:nvPr>
            <p:ph type="title"/>
          </p:nvPr>
        </p:nvSpPr>
        <p:spPr>
          <a:xfrm>
            <a:off x="145875" y="233525"/>
            <a:ext cx="8279700" cy="502500"/>
          </a:xfrm>
          <a:prstGeom prst="rect">
            <a:avLst/>
          </a:prstGeom>
          <a:noFill/>
          <a:ln>
            <a:noFill/>
          </a:ln>
        </p:spPr>
        <p:txBody>
          <a:bodyPr spcFirstLastPara="1" wrap="square" lIns="91425" tIns="91425" rIns="91425" bIns="91425" anchor="t" anchorCtr="0">
            <a:normAutofit fontScale="90000"/>
          </a:bodyPr>
          <a:lstStyle/>
          <a:p>
            <a:pPr>
              <a:buSzPct val="111111"/>
            </a:pPr>
            <a:r>
              <a:rPr lang="en-GB" dirty="0"/>
              <a:t>Course Committee meetings </a:t>
            </a:r>
            <a:r>
              <a:rPr lang="en-GB" dirty="0">
                <a:solidFill>
                  <a:schemeClr val="accent1"/>
                </a:solidFill>
              </a:rPr>
              <a:t>(CCM)</a:t>
            </a:r>
            <a:r>
              <a:rPr lang="en-GB" dirty="0"/>
              <a:t> - prepare   </a:t>
            </a:r>
            <a:endParaRPr dirty="0">
              <a:solidFill>
                <a:srgbClr val="FF0000"/>
              </a:solidFill>
            </a:endParaRPr>
          </a:p>
        </p:txBody>
      </p:sp>
      <p:sp>
        <p:nvSpPr>
          <p:cNvPr id="176" name="Google Shape;176;gf6e70a592a_0_18"/>
          <p:cNvSpPr txBox="1"/>
          <p:nvPr/>
        </p:nvSpPr>
        <p:spPr>
          <a:xfrm>
            <a:off x="601125" y="736025"/>
            <a:ext cx="8085300" cy="680156"/>
          </a:xfrm>
          <a:prstGeom prst="rect">
            <a:avLst/>
          </a:prstGeom>
          <a:noFill/>
          <a:ln>
            <a:noFill/>
          </a:ln>
        </p:spPr>
        <p:txBody>
          <a:bodyPr spcFirstLastPara="1" wrap="square" lIns="91425" tIns="91425" rIns="91425" bIns="91425" anchor="t" anchorCtr="0">
            <a:spAutoFit/>
          </a:bodyPr>
          <a:lstStyle/>
          <a:p>
            <a:pPr marL="45720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Nunito SemiBold"/>
              <a:ea typeface="Nunito SemiBold"/>
              <a:cs typeface="Nunito SemiBold"/>
              <a:sym typeface="Nunito SemiBold"/>
            </a:endParaRPr>
          </a:p>
          <a:p>
            <a:pPr marR="0" lvl="0" algn="l" rtl="0">
              <a:lnSpc>
                <a:spcPct val="115000"/>
              </a:lnSpc>
              <a:spcBef>
                <a:spcPts val="0"/>
              </a:spcBef>
              <a:spcAft>
                <a:spcPts val="0"/>
              </a:spcAft>
              <a:buClr>
                <a:schemeClr val="dk1"/>
              </a:buClr>
              <a:buSzPts val="1400"/>
            </a:pPr>
            <a:endParaRPr sz="1400" b="0" i="0" u="none" strike="noStrike" cap="none">
              <a:solidFill>
                <a:srgbClr val="000000"/>
              </a:solidFill>
              <a:latin typeface="Nunito SemiBold"/>
              <a:ea typeface="Nunito SemiBold"/>
              <a:cs typeface="Nunito SemiBold"/>
              <a:sym typeface="Nunito SemiBo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f6e70a592a_0_18"/>
          <p:cNvSpPr txBox="1">
            <a:spLocks noGrp="1"/>
          </p:cNvSpPr>
          <p:nvPr>
            <p:ph type="title"/>
          </p:nvPr>
        </p:nvSpPr>
        <p:spPr>
          <a:xfrm>
            <a:off x="145875" y="233525"/>
            <a:ext cx="8279700" cy="5025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t>Course Committee meetings </a:t>
            </a:r>
            <a:r>
              <a:rPr lang="en-GB">
                <a:solidFill>
                  <a:schemeClr val="accent1"/>
                </a:solidFill>
              </a:rPr>
              <a:t>(CCM)</a:t>
            </a:r>
            <a:r>
              <a:rPr lang="en-GB"/>
              <a:t> - before  </a:t>
            </a:r>
            <a:endParaRPr>
              <a:solidFill>
                <a:srgbClr val="FF0000"/>
              </a:solidFill>
            </a:endParaRPr>
          </a:p>
        </p:txBody>
      </p:sp>
      <p:sp>
        <p:nvSpPr>
          <p:cNvPr id="176" name="Google Shape;176;gf6e70a592a_0_18"/>
          <p:cNvSpPr txBox="1"/>
          <p:nvPr/>
        </p:nvSpPr>
        <p:spPr>
          <a:xfrm>
            <a:off x="601125" y="736025"/>
            <a:ext cx="8085300" cy="2662237"/>
          </a:xfrm>
          <a:prstGeom prst="rect">
            <a:avLst/>
          </a:prstGeom>
          <a:noFill/>
          <a:ln>
            <a:noFill/>
          </a:ln>
        </p:spPr>
        <p:txBody>
          <a:bodyPr spcFirstLastPara="1" wrap="square" lIns="91425" tIns="91425" rIns="91425" bIns="91425" anchor="t" anchorCtr="0">
            <a:spAutoFit/>
          </a:bodyPr>
          <a:lstStyle/>
          <a:p>
            <a:pPr marL="45720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Nunito SemiBold"/>
              <a:ea typeface="Nunito SemiBold"/>
              <a:cs typeface="Nunito SemiBold"/>
              <a:sym typeface="Nunito SemiBold"/>
            </a:endParaRPr>
          </a:p>
          <a:p>
            <a:pPr marL="25400" marR="0" lvl="0" algn="l" rtl="0">
              <a:lnSpc>
                <a:spcPct val="115000"/>
              </a:lnSpc>
              <a:spcBef>
                <a:spcPts val="0"/>
              </a:spcBef>
              <a:spcAft>
                <a:spcPts val="0"/>
              </a:spcAft>
              <a:buClr>
                <a:schemeClr val="dk1"/>
              </a:buClr>
              <a:buSzPts val="1400"/>
              <a:buFont typeface="Nunito"/>
            </a:pPr>
            <a:endParaRPr lang="en-GB" sz="1400" b="0" i="0" u="none" strike="noStrike" cap="none" dirty="0">
              <a:solidFill>
                <a:schemeClr val="dk1"/>
              </a:solidFill>
              <a:latin typeface="Nunito"/>
              <a:ea typeface="Nunito"/>
              <a:cs typeface="Nunito"/>
            </a:endParaRPr>
          </a:p>
          <a:p>
            <a:pPr marL="311150" indent="-285750">
              <a:lnSpc>
                <a:spcPct val="115000"/>
              </a:lnSpc>
              <a:buClr>
                <a:schemeClr val="dk1"/>
              </a:buClr>
              <a:buSzPts val="1400"/>
              <a:buFont typeface="Arial"/>
              <a:buChar char="•"/>
            </a:pPr>
            <a:r>
              <a:rPr lang="en-GB" dirty="0">
                <a:solidFill>
                  <a:schemeClr val="dk1"/>
                </a:solidFill>
                <a:latin typeface="Nunito"/>
                <a:ea typeface="Nunito"/>
                <a:cs typeface="Nunito"/>
                <a:sym typeface="Nunito"/>
              </a:rPr>
              <a:t>Gather feedback and any issues from course mates </a:t>
            </a:r>
            <a:endParaRPr lang="en-GB">
              <a:solidFill>
                <a:schemeClr val="dk1"/>
              </a:solidFill>
              <a:latin typeface="Nunito"/>
              <a:ea typeface="Nunito"/>
              <a:cs typeface="Nunito"/>
            </a:endParaRPr>
          </a:p>
          <a:p>
            <a:pPr marL="311150" indent="-285750">
              <a:lnSpc>
                <a:spcPct val="115000"/>
              </a:lnSpc>
              <a:buClr>
                <a:schemeClr val="dk1"/>
              </a:buClr>
              <a:buSzPts val="1400"/>
              <a:buFont typeface="Arial"/>
              <a:buChar char="•"/>
            </a:pPr>
            <a:r>
              <a:rPr lang="en-GB" sz="1400" b="0" i="0" u="none" strike="noStrike" cap="none" dirty="0">
                <a:solidFill>
                  <a:schemeClr val="dk1"/>
                </a:solidFill>
                <a:latin typeface="Nunito"/>
                <a:ea typeface="Nunito"/>
                <a:cs typeface="Nunito"/>
                <a:sym typeface="Nunito"/>
              </a:rPr>
              <a:t>If you have a complicated issue to raise</a:t>
            </a:r>
            <a:r>
              <a:rPr lang="en-GB" dirty="0">
                <a:solidFill>
                  <a:schemeClr val="dk1"/>
                </a:solidFill>
                <a:latin typeface="Nunito"/>
                <a:ea typeface="Nunito"/>
                <a:cs typeface="Nunito"/>
                <a:sym typeface="Nunito"/>
              </a:rPr>
              <a:t> such as poll or survey results, emails or text comments from course mates (names removed) - you could send these to your Course Leader beforehand </a:t>
            </a:r>
            <a:endParaRPr lang="en-GB" dirty="0">
              <a:solidFill>
                <a:schemeClr val="dk1"/>
              </a:solidFill>
              <a:latin typeface="Nunito"/>
              <a:ea typeface="Nunito"/>
              <a:cs typeface="Nunito"/>
            </a:endParaRPr>
          </a:p>
          <a:p>
            <a:pPr marL="311150" indent="-285750">
              <a:lnSpc>
                <a:spcPct val="114999"/>
              </a:lnSpc>
              <a:buClr>
                <a:schemeClr val="dk1"/>
              </a:buClr>
              <a:buSzPts val="1400"/>
              <a:buFont typeface="Arial"/>
              <a:buChar char="•"/>
            </a:pPr>
            <a:r>
              <a:rPr lang="en-GB" sz="1400" b="0" i="0" u="none" strike="noStrike" cap="none" dirty="0">
                <a:solidFill>
                  <a:schemeClr val="dk1"/>
                </a:solidFill>
                <a:latin typeface="Nunito"/>
                <a:ea typeface="Nunito"/>
                <a:cs typeface="Nunito"/>
                <a:sym typeface="Nunito"/>
              </a:rPr>
              <a:t>Liaise with other Student Reps for your course, see </a:t>
            </a:r>
            <a:r>
              <a:rPr lang="en-GB" dirty="0">
                <a:solidFill>
                  <a:schemeClr val="dk1"/>
                </a:solidFill>
                <a:latin typeface="Nunito"/>
                <a:ea typeface="Nunito"/>
                <a:cs typeface="Nunito"/>
                <a:sym typeface="Nunito"/>
              </a:rPr>
              <a:t>if they are attending and work with them in order to plan who will say what</a:t>
            </a:r>
            <a:endParaRPr lang="en-GB" dirty="0">
              <a:solidFill>
                <a:schemeClr val="dk1"/>
              </a:solidFill>
              <a:latin typeface="Nunito"/>
              <a:ea typeface="Nunito"/>
              <a:cs typeface="Nunito"/>
            </a:endParaRPr>
          </a:p>
          <a:p>
            <a:pPr marL="311150" indent="-285750">
              <a:lnSpc>
                <a:spcPct val="115000"/>
              </a:lnSpc>
              <a:buClr>
                <a:schemeClr val="dk1"/>
              </a:buClr>
              <a:buSzPts val="1400"/>
              <a:buChar char="•"/>
            </a:pPr>
            <a:r>
              <a:rPr lang="en-GB" sz="1400" b="0" i="0" u="none" strike="noStrike" cap="none" dirty="0">
                <a:solidFill>
                  <a:schemeClr val="dk1"/>
                </a:solidFill>
                <a:latin typeface="Nunito"/>
                <a:ea typeface="Nunito"/>
                <a:cs typeface="Nunito"/>
                <a:sym typeface="Nunito"/>
              </a:rPr>
              <a:t>Makes sure you know where the meeting is: room number, location or the link if remote</a:t>
            </a:r>
            <a:r>
              <a:rPr lang="en-GB" dirty="0">
                <a:solidFill>
                  <a:schemeClr val="dk1"/>
                </a:solidFill>
                <a:latin typeface="Nunito"/>
                <a:ea typeface="Nunito"/>
                <a:cs typeface="Nunito"/>
                <a:sym typeface="Nunito"/>
              </a:rPr>
              <a:t>. </a:t>
            </a:r>
            <a:endParaRPr lang="en-GB" dirty="0">
              <a:solidFill>
                <a:schemeClr val="dk1"/>
              </a:solidFill>
              <a:latin typeface="Nunito"/>
              <a:ea typeface="Nunito"/>
              <a:cs typeface="Nunito"/>
            </a:endParaRPr>
          </a:p>
          <a:p>
            <a:pPr marL="311150" indent="-285750">
              <a:lnSpc>
                <a:spcPct val="114999"/>
              </a:lnSpc>
              <a:buClr>
                <a:schemeClr val="dk1"/>
              </a:buClr>
              <a:buSzPts val="1400"/>
              <a:buChar char="•"/>
            </a:pPr>
            <a:r>
              <a:rPr lang="en-GB" sz="1400" b="0" i="0" u="none" strike="noStrike" cap="none" dirty="0">
                <a:solidFill>
                  <a:schemeClr val="dk1"/>
                </a:solidFill>
                <a:latin typeface="Nunito"/>
                <a:ea typeface="Nunito"/>
                <a:cs typeface="Nunito"/>
                <a:sym typeface="Nunito"/>
              </a:rPr>
              <a:t>Be </a:t>
            </a:r>
            <a:r>
              <a:rPr lang="en-GB" sz="1400" b="0" i="0" u="sng" strike="noStrike" cap="none" dirty="0">
                <a:solidFill>
                  <a:schemeClr val="dk1"/>
                </a:solidFill>
                <a:latin typeface="Nunito"/>
                <a:ea typeface="Nunito"/>
                <a:cs typeface="Nunito"/>
                <a:sym typeface="Nunito"/>
              </a:rPr>
              <a:t>on time</a:t>
            </a:r>
            <a:r>
              <a:rPr lang="en-GB" sz="1400" b="0" i="0" u="none" strike="noStrike" cap="none" dirty="0">
                <a:solidFill>
                  <a:schemeClr val="dk1"/>
                </a:solidFill>
                <a:latin typeface="Nunito"/>
                <a:ea typeface="Nunito"/>
                <a:cs typeface="Nunito"/>
                <a:sym typeface="Nunito"/>
              </a:rPr>
              <a:t>. These </a:t>
            </a:r>
            <a:r>
              <a:rPr lang="en-GB" dirty="0">
                <a:solidFill>
                  <a:schemeClr val="dk1"/>
                </a:solidFill>
                <a:latin typeface="Nunito"/>
                <a:ea typeface="Nunito"/>
                <a:cs typeface="Nunito"/>
                <a:sym typeface="Nunito"/>
              </a:rPr>
              <a:t>meetings are quite formal</a:t>
            </a:r>
            <a:r>
              <a:rPr lang="en-GB" sz="1400" b="0" i="0" u="none" strike="noStrike" cap="none" dirty="0">
                <a:solidFill>
                  <a:schemeClr val="dk1"/>
                </a:solidFill>
                <a:latin typeface="Nunito"/>
                <a:ea typeface="Nunito"/>
                <a:cs typeface="Nunito"/>
                <a:sym typeface="Nunito"/>
              </a:rPr>
              <a:t> and you will be expected to be on time.</a:t>
            </a:r>
            <a:r>
              <a:rPr lang="en-GB" dirty="0">
                <a:solidFill>
                  <a:schemeClr val="dk1"/>
                </a:solidFill>
                <a:latin typeface="Nunito"/>
                <a:ea typeface="Nunito"/>
                <a:cs typeface="Nunito"/>
                <a:sym typeface="Nunito"/>
              </a:rPr>
              <a:t> </a:t>
            </a:r>
            <a:endParaRPr sz="1400" b="0" i="0" u="none" strike="noStrike" cap="none">
              <a:solidFill>
                <a:schemeClr val="dk1"/>
              </a:solidFill>
              <a:latin typeface="Nunito"/>
              <a:ea typeface="Nunito"/>
              <a:cs typeface="Nunito"/>
            </a:endParaRPr>
          </a:p>
          <a:p>
            <a:pPr marL="285750" marR="0" lvl="0" indent="-285750" algn="l" rtl="0">
              <a:lnSpc>
                <a:spcPct val="115000"/>
              </a:lnSpc>
              <a:spcBef>
                <a:spcPts val="0"/>
              </a:spcBef>
              <a:spcAft>
                <a:spcPts val="0"/>
              </a:spcAft>
              <a:buClr>
                <a:srgbClr val="000000"/>
              </a:buClr>
              <a:buSzPts val="1400"/>
              <a:buFont typeface="Arial"/>
              <a:buChar char="•"/>
            </a:pPr>
            <a:endParaRPr sz="1400" b="0" i="0" u="none" strike="noStrike" cap="none">
              <a:solidFill>
                <a:srgbClr val="000000"/>
              </a:solidFill>
              <a:latin typeface="Nunito SemiBold"/>
              <a:ea typeface="Nunito SemiBold"/>
              <a:cs typeface="Nunito SemiBold"/>
            </a:endParaRPr>
          </a:p>
        </p:txBody>
      </p:sp>
    </p:spTree>
    <p:extLst>
      <p:ext uri="{BB962C8B-B14F-4D97-AF65-F5344CB8AC3E}">
        <p14:creationId xmlns:p14="http://schemas.microsoft.com/office/powerpoint/2010/main" val="133054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f6e70a592a_0_23"/>
          <p:cNvSpPr txBox="1">
            <a:spLocks noGrp="1"/>
          </p:cNvSpPr>
          <p:nvPr>
            <p:ph type="title"/>
          </p:nvPr>
        </p:nvSpPr>
        <p:spPr>
          <a:xfrm>
            <a:off x="145875" y="233525"/>
            <a:ext cx="8279700" cy="5025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t>Course Committee meetings (CCM)  - during</a:t>
            </a:r>
            <a:endParaRPr>
              <a:solidFill>
                <a:srgbClr val="FF0000"/>
              </a:solidFill>
            </a:endParaRPr>
          </a:p>
        </p:txBody>
      </p:sp>
      <p:sp>
        <p:nvSpPr>
          <p:cNvPr id="182" name="Google Shape;182;gf6e70a592a_0_23"/>
          <p:cNvSpPr txBox="1"/>
          <p:nvPr/>
        </p:nvSpPr>
        <p:spPr>
          <a:xfrm>
            <a:off x="580500" y="951200"/>
            <a:ext cx="8082000" cy="2877681"/>
          </a:xfrm>
          <a:prstGeom prst="rect">
            <a:avLst/>
          </a:prstGeom>
          <a:noFill/>
          <a:ln>
            <a:noFill/>
          </a:ln>
        </p:spPr>
        <p:txBody>
          <a:bodyPr spcFirstLastPara="1" wrap="square" lIns="91425" tIns="91425" rIns="91425" bIns="91425" anchor="t" anchorCtr="0">
            <a:spAutoFit/>
          </a:bodyPr>
          <a:lstStyle/>
          <a:p>
            <a:pPr marL="457200" marR="0" lvl="0" indent="-317500" algn="l" rtl="0">
              <a:lnSpc>
                <a:spcPct val="115000"/>
              </a:lnSpc>
              <a:spcBef>
                <a:spcPts val="0"/>
              </a:spcBef>
              <a:spcAft>
                <a:spcPts val="0"/>
              </a:spcAft>
              <a:buClr>
                <a:schemeClr val="dk1"/>
              </a:buClr>
              <a:buSzPts val="1400"/>
              <a:buFont typeface="Calibri"/>
              <a:buChar char="●"/>
            </a:pPr>
            <a:r>
              <a:rPr lang="en-GB" sz="1400" b="0" i="0" u="none" strike="noStrike" cap="none" dirty="0">
                <a:solidFill>
                  <a:schemeClr val="dk1"/>
                </a:solidFill>
                <a:latin typeface="Nunito"/>
                <a:ea typeface="Calibri"/>
                <a:cs typeface="Calibri"/>
                <a:sym typeface="Calibri"/>
              </a:rPr>
              <a:t>Listen, raise hand to speak</a:t>
            </a:r>
            <a:endParaRPr lang="en-US" sz="1400" b="0" i="0" u="none" strike="noStrike" cap="none">
              <a:solidFill>
                <a:schemeClr val="dk1"/>
              </a:solidFill>
              <a:latin typeface="Nunito"/>
              <a:ea typeface="Arial"/>
              <a:cs typeface="Arial"/>
            </a:endParaRPr>
          </a:p>
          <a:p>
            <a:pPr marL="457200" indent="-317500">
              <a:lnSpc>
                <a:spcPct val="115000"/>
              </a:lnSpc>
              <a:buClr>
                <a:schemeClr val="dk1"/>
              </a:buClr>
              <a:buSzPts val="1400"/>
              <a:buFont typeface="Calibri"/>
              <a:buChar char="●"/>
            </a:pPr>
            <a:r>
              <a:rPr lang="en-GB" sz="1400" b="0" i="0" u="none" strike="noStrike" cap="none" dirty="0">
                <a:solidFill>
                  <a:schemeClr val="dk1"/>
                </a:solidFill>
                <a:latin typeface="Nunito"/>
                <a:ea typeface="Calibri"/>
                <a:cs typeface="Calibri"/>
                <a:sym typeface="Calibri"/>
              </a:rPr>
              <a:t>Present </a:t>
            </a:r>
            <a:r>
              <a:rPr lang="en-GB" dirty="0">
                <a:solidFill>
                  <a:schemeClr val="dk1"/>
                </a:solidFill>
                <a:latin typeface="Nunito"/>
                <a:ea typeface="Calibri"/>
                <a:cs typeface="Calibri"/>
                <a:sym typeface="Calibri"/>
              </a:rPr>
              <a:t>your feedback and any issues clearly and concisely </a:t>
            </a:r>
            <a:endParaRPr sz="1400" b="0" i="0" u="none" strike="noStrike" cap="none" dirty="0">
              <a:solidFill>
                <a:schemeClr val="dk1"/>
              </a:solidFill>
              <a:latin typeface="Nunito"/>
              <a:ea typeface="Arial"/>
              <a:cs typeface="Arial"/>
            </a:endParaRPr>
          </a:p>
          <a:p>
            <a:pPr marL="457200" marR="0" lvl="0" indent="-317500" algn="l" rtl="0">
              <a:lnSpc>
                <a:spcPct val="115000"/>
              </a:lnSpc>
              <a:spcBef>
                <a:spcPts val="0"/>
              </a:spcBef>
              <a:spcAft>
                <a:spcPts val="0"/>
              </a:spcAft>
              <a:buClr>
                <a:schemeClr val="dk1"/>
              </a:buClr>
              <a:buSzPts val="1400"/>
              <a:buFont typeface="Calibri"/>
              <a:buChar char="●"/>
            </a:pPr>
            <a:r>
              <a:rPr lang="en-GB" sz="1400" b="0" i="0" u="none" strike="noStrike" cap="none" dirty="0">
                <a:solidFill>
                  <a:schemeClr val="dk1"/>
                </a:solidFill>
                <a:latin typeface="Nunito"/>
                <a:ea typeface="Calibri"/>
                <a:cs typeface="Calibri"/>
                <a:sym typeface="Calibri"/>
              </a:rPr>
              <a:t>Don’t be confrontational, work constructively and in partnership</a:t>
            </a:r>
            <a:endParaRPr sz="1400" b="0" i="0" u="none" strike="noStrike" cap="none">
              <a:solidFill>
                <a:schemeClr val="dk1"/>
              </a:solidFill>
              <a:latin typeface="Nunito"/>
              <a:ea typeface="Arial"/>
              <a:cs typeface="Arial"/>
            </a:endParaRPr>
          </a:p>
          <a:p>
            <a:pPr marL="457200" indent="-317500">
              <a:lnSpc>
                <a:spcPct val="115000"/>
              </a:lnSpc>
              <a:buClr>
                <a:schemeClr val="dk1"/>
              </a:buClr>
              <a:buSzPts val="1400"/>
              <a:buFont typeface="Calibri"/>
              <a:buChar char="●"/>
            </a:pPr>
            <a:r>
              <a:rPr lang="en-GB" sz="1400" b="0" i="0" u="none" strike="noStrike" cap="none" dirty="0">
                <a:solidFill>
                  <a:schemeClr val="dk1"/>
                </a:solidFill>
                <a:latin typeface="Nunito"/>
                <a:ea typeface="Calibri"/>
                <a:cs typeface="Calibri"/>
                <a:sym typeface="Calibri"/>
              </a:rPr>
              <a:t>Take your own notes</a:t>
            </a:r>
            <a:r>
              <a:rPr lang="en-GB" dirty="0">
                <a:solidFill>
                  <a:schemeClr val="dk1"/>
                </a:solidFill>
                <a:latin typeface="Nunito"/>
                <a:ea typeface="Calibri"/>
                <a:cs typeface="Calibri"/>
                <a:sym typeface="Calibri"/>
              </a:rPr>
              <a:t> </a:t>
            </a:r>
            <a:endParaRPr lang="en-GB" dirty="0">
              <a:solidFill>
                <a:schemeClr val="dk1"/>
              </a:solidFill>
              <a:latin typeface="Nunito"/>
              <a:ea typeface="Calibri"/>
              <a:cs typeface="Calibri"/>
            </a:endParaRPr>
          </a:p>
          <a:p>
            <a:pPr marL="457200" indent="-317500">
              <a:lnSpc>
                <a:spcPct val="114999"/>
              </a:lnSpc>
              <a:buClr>
                <a:schemeClr val="dk1"/>
              </a:buClr>
              <a:buSzPts val="1400"/>
              <a:buFont typeface="Calibri"/>
              <a:buChar char="●"/>
            </a:pPr>
            <a:r>
              <a:rPr lang="en-GB" dirty="0">
                <a:solidFill>
                  <a:schemeClr val="dk1"/>
                </a:solidFill>
                <a:latin typeface="Nunito"/>
                <a:ea typeface="Calibri"/>
                <a:cs typeface="Calibri"/>
              </a:rPr>
              <a:t>You can ask the minute-taker to note anything important down in the minutes (written notes) – especially important decisions and actions  and </a:t>
            </a:r>
            <a:r>
              <a:rPr lang="en-GB" i="1" dirty="0">
                <a:solidFill>
                  <a:schemeClr val="dk1"/>
                </a:solidFill>
                <a:latin typeface="Nunito"/>
                <a:ea typeface="Calibri"/>
                <a:cs typeface="Calibri"/>
              </a:rPr>
              <a:t>when</a:t>
            </a:r>
            <a:r>
              <a:rPr lang="en-GB" dirty="0">
                <a:solidFill>
                  <a:schemeClr val="dk1"/>
                </a:solidFill>
                <a:latin typeface="Nunito"/>
                <a:ea typeface="Calibri"/>
                <a:cs typeface="Calibri"/>
              </a:rPr>
              <a:t> they are to be actioned by</a:t>
            </a:r>
            <a:endParaRPr lang="en-GB" sz="1400" b="0" i="0" u="none" strike="noStrike" cap="none" dirty="0">
              <a:solidFill>
                <a:schemeClr val="dk1"/>
              </a:solidFill>
              <a:latin typeface="Nunito"/>
              <a:ea typeface="Calibri"/>
              <a:cs typeface="Calibri"/>
            </a:endParaRPr>
          </a:p>
          <a:p>
            <a:pPr marL="457200" marR="0" lvl="0" indent="-317500" algn="l" rtl="0">
              <a:lnSpc>
                <a:spcPct val="115000"/>
              </a:lnSpc>
              <a:spcBef>
                <a:spcPts val="0"/>
              </a:spcBef>
              <a:spcAft>
                <a:spcPts val="0"/>
              </a:spcAft>
              <a:buClr>
                <a:schemeClr val="dk1"/>
              </a:buClr>
              <a:buSzPts val="1400"/>
              <a:buFont typeface="Calibri"/>
              <a:buChar char="●"/>
            </a:pPr>
            <a:r>
              <a:rPr lang="en-GB" sz="1400" b="0" i="0" u="none" strike="noStrike" cap="none" dirty="0">
                <a:solidFill>
                  <a:schemeClr val="dk1"/>
                </a:solidFill>
                <a:latin typeface="Nunito"/>
                <a:ea typeface="Calibri"/>
                <a:cs typeface="Calibri"/>
                <a:sym typeface="Calibri"/>
              </a:rPr>
              <a:t>Request a follow up meeting if you wish one if you run out of time to discuss as specific issue</a:t>
            </a:r>
            <a:r>
              <a:rPr lang="en-GB" dirty="0">
                <a:solidFill>
                  <a:schemeClr val="dk1"/>
                </a:solidFill>
                <a:latin typeface="Nunito"/>
                <a:ea typeface="Calibri"/>
                <a:cs typeface="Calibri"/>
                <a:sym typeface="Calibri"/>
              </a:rPr>
              <a:t> </a:t>
            </a:r>
            <a:endParaRPr sz="1400" b="0" i="0" u="none" strike="noStrike" cap="none">
              <a:solidFill>
                <a:schemeClr val="dk1"/>
              </a:solidFill>
              <a:latin typeface="Nunito"/>
              <a:ea typeface="Calibri"/>
              <a:cs typeface="Calibri"/>
            </a:endParaRPr>
          </a:p>
          <a:p>
            <a:pPr marL="139700">
              <a:lnSpc>
                <a:spcPct val="115000"/>
              </a:lnSpc>
              <a:buClr>
                <a:schemeClr val="dk1"/>
              </a:buClr>
              <a:buSzPts val="1400"/>
            </a:pPr>
            <a:endParaRPr lang="en-GB" sz="1400" b="0" i="0" u="none" strike="noStrike" cap="none" dirty="0">
              <a:solidFill>
                <a:schemeClr val="dk1"/>
              </a:solidFill>
              <a:latin typeface="Nunito"/>
              <a:ea typeface="Calibri"/>
              <a:cs typeface="Calibri"/>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chemeClr val="dk1"/>
              </a:solidFill>
              <a:latin typeface="Nunito"/>
              <a:ea typeface="Nunito"/>
              <a:cs typeface="Nunito"/>
              <a:sym typeface="Nunito"/>
            </a:endParaRPr>
          </a:p>
          <a:p>
            <a:pPr marL="9144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SemiBold"/>
              <a:ea typeface="Nunito SemiBold"/>
              <a:cs typeface="Nunito SemiBold"/>
              <a:sym typeface="Nunito SemiBo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f6e70a592a_0_28"/>
          <p:cNvSpPr txBox="1">
            <a:spLocks noGrp="1"/>
          </p:cNvSpPr>
          <p:nvPr>
            <p:ph type="title"/>
          </p:nvPr>
        </p:nvSpPr>
        <p:spPr>
          <a:xfrm>
            <a:off x="145875" y="233525"/>
            <a:ext cx="8279700" cy="5025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t>Course Committee meetings - after </a:t>
            </a:r>
            <a:endParaRPr>
              <a:solidFill>
                <a:srgbClr val="FF0000"/>
              </a:solidFill>
            </a:endParaRPr>
          </a:p>
        </p:txBody>
      </p:sp>
      <p:sp>
        <p:nvSpPr>
          <p:cNvPr id="188" name="Google Shape;188;gf6e70a592a_0_28"/>
          <p:cNvSpPr txBox="1"/>
          <p:nvPr/>
        </p:nvSpPr>
        <p:spPr>
          <a:xfrm>
            <a:off x="594250" y="1047350"/>
            <a:ext cx="7638900" cy="26304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15000"/>
              </a:lnSpc>
              <a:spcBef>
                <a:spcPts val="0"/>
              </a:spcBef>
              <a:spcAft>
                <a:spcPts val="0"/>
              </a:spcAft>
              <a:buClr>
                <a:schemeClr val="dk1"/>
              </a:buClr>
              <a:buSzPts val="1400"/>
              <a:buFont typeface="Nunito"/>
              <a:buChar char="●"/>
            </a:pPr>
            <a:r>
              <a:rPr lang="en-GB" sz="1400" b="0" i="0" u="none" strike="noStrike" cap="none" dirty="0">
                <a:solidFill>
                  <a:schemeClr val="dk1"/>
                </a:solidFill>
                <a:latin typeface="Nunito"/>
                <a:ea typeface="Nunito"/>
                <a:cs typeface="Nunito"/>
                <a:sym typeface="Nunito"/>
              </a:rPr>
              <a:t>If other Student Reps are present have a debrief straight away</a:t>
            </a:r>
            <a:endParaRPr sz="1400" b="0" i="0" u="none" strike="noStrike" cap="none" dirty="0">
              <a:solidFill>
                <a:schemeClr val="dk1"/>
              </a:solidFill>
              <a:latin typeface="Nunito"/>
              <a:ea typeface="Nunito"/>
              <a:cs typeface="Nunito"/>
              <a:sym typeface="Nunito"/>
            </a:endParaRPr>
          </a:p>
          <a:p>
            <a:pPr marL="457200" indent="-317500">
              <a:lnSpc>
                <a:spcPct val="115000"/>
              </a:lnSpc>
              <a:buClr>
                <a:schemeClr val="dk1"/>
              </a:buClr>
              <a:buSzPts val="1400"/>
              <a:buFont typeface="Nunito"/>
              <a:buChar char="●"/>
            </a:pPr>
            <a:r>
              <a:rPr lang="en-GB" sz="1400" b="0" i="0" u="none" strike="noStrike" cap="none" dirty="0">
                <a:solidFill>
                  <a:schemeClr val="dk1"/>
                </a:solidFill>
                <a:latin typeface="Nunito"/>
                <a:ea typeface="Nunito"/>
                <a:cs typeface="Nunito"/>
                <a:sym typeface="Nunito"/>
              </a:rPr>
              <a:t>Write up you notes and action points if you need to</a:t>
            </a:r>
            <a:r>
              <a:rPr lang="en-GB" dirty="0">
                <a:solidFill>
                  <a:schemeClr val="dk1"/>
                </a:solidFill>
                <a:latin typeface="Nunito"/>
                <a:ea typeface="Nunito"/>
                <a:cs typeface="Nunito"/>
                <a:sym typeface="Nunito"/>
              </a:rPr>
              <a:t> </a:t>
            </a:r>
            <a:endParaRPr sz="1400" b="0" i="0" u="none" strike="noStrike" cap="none">
              <a:solidFill>
                <a:schemeClr val="dk1"/>
              </a:solidFill>
              <a:latin typeface="Nunito"/>
              <a:ea typeface="Nunito"/>
              <a:cs typeface="Nunito"/>
              <a:sym typeface="Nunito"/>
            </a:endParaRPr>
          </a:p>
          <a:p>
            <a:pPr marL="457200" indent="-317500">
              <a:lnSpc>
                <a:spcPct val="115000"/>
              </a:lnSpc>
              <a:buClr>
                <a:schemeClr val="dk1"/>
              </a:buClr>
              <a:buSzPts val="1400"/>
              <a:buFont typeface="Nunito"/>
              <a:buChar char="●"/>
            </a:pPr>
            <a:r>
              <a:rPr lang="en-GB" sz="1400" b="0" i="0" u="none" strike="noStrike" cap="none" dirty="0">
                <a:solidFill>
                  <a:schemeClr val="dk1"/>
                </a:solidFill>
                <a:latin typeface="Nunito"/>
                <a:ea typeface="Nunito"/>
                <a:cs typeface="Nunito"/>
                <a:sym typeface="Nunito"/>
              </a:rPr>
              <a:t>Feedback to your course mates on what was discussed: via email, text, lecture shout out, </a:t>
            </a:r>
            <a:r>
              <a:rPr lang="en-GB" sz="1400" b="0" i="0" u="none" strike="noStrike" cap="none" dirty="0" err="1">
                <a:solidFill>
                  <a:schemeClr val="dk1"/>
                </a:solidFill>
                <a:latin typeface="Nunito"/>
                <a:ea typeface="Nunito"/>
                <a:cs typeface="Nunito"/>
                <a:sym typeface="Nunito"/>
              </a:rPr>
              <a:t>whatsapp</a:t>
            </a:r>
            <a:r>
              <a:rPr lang="en-GB" sz="1400" b="0" i="0" u="none" strike="noStrike" cap="none" dirty="0">
                <a:solidFill>
                  <a:schemeClr val="dk1"/>
                </a:solidFill>
                <a:latin typeface="Nunito"/>
                <a:ea typeface="Nunito"/>
                <a:cs typeface="Nunito"/>
                <a:sym typeface="Nunito"/>
              </a:rPr>
              <a:t> group etc </a:t>
            </a:r>
            <a:r>
              <a:rPr lang="en-GB" sz="1400" b="0" i="1" u="none" strike="noStrike" cap="none" dirty="0">
                <a:solidFill>
                  <a:schemeClr val="dk1"/>
                </a:solidFill>
                <a:latin typeface="Nunito"/>
                <a:ea typeface="Nunito"/>
                <a:cs typeface="Nunito"/>
                <a:sym typeface="Nunito"/>
              </a:rPr>
              <a:t>‘closing the feedback loop’</a:t>
            </a:r>
            <a:r>
              <a:rPr lang="en-GB" i="1" dirty="0">
                <a:solidFill>
                  <a:schemeClr val="dk1"/>
                </a:solidFill>
                <a:latin typeface="Nunito"/>
                <a:ea typeface="Nunito"/>
                <a:cs typeface="Nunito"/>
                <a:sym typeface="Nunito"/>
              </a:rPr>
              <a:t> </a:t>
            </a:r>
            <a:endParaRPr sz="1400" b="0" i="1" u="none" strike="noStrike" cap="none">
              <a:solidFill>
                <a:schemeClr val="dk1"/>
              </a:solidFill>
              <a:latin typeface="Nunito"/>
              <a:ea typeface="Nunito"/>
              <a:cs typeface="Nunito"/>
              <a:sym typeface="Nunito"/>
            </a:endParaRPr>
          </a:p>
          <a:p>
            <a:pPr marL="457200" indent="-317500">
              <a:lnSpc>
                <a:spcPct val="115000"/>
              </a:lnSpc>
              <a:buClr>
                <a:schemeClr val="dk1"/>
              </a:buClr>
              <a:buSzPts val="1400"/>
              <a:buFont typeface="Nunito"/>
              <a:buChar char="●"/>
            </a:pPr>
            <a:r>
              <a:rPr lang="en-GB" sz="1400" b="0" i="0" u="none" strike="noStrike" cap="none" dirty="0">
                <a:solidFill>
                  <a:schemeClr val="dk1"/>
                </a:solidFill>
                <a:latin typeface="Nunito"/>
                <a:ea typeface="Nunito"/>
                <a:cs typeface="Nunito"/>
                <a:sym typeface="Nunito"/>
              </a:rPr>
              <a:t>Feedback to your School Rep Assistant: drop them an email ,send them the minutes when you receive them,</a:t>
            </a:r>
            <a:r>
              <a:rPr lang="en-GB" dirty="0">
                <a:solidFill>
                  <a:schemeClr val="dk1"/>
                </a:solidFill>
                <a:latin typeface="Nunito"/>
                <a:ea typeface="Nunito"/>
                <a:cs typeface="Nunito"/>
                <a:sym typeface="Nunito"/>
              </a:rPr>
              <a:t> </a:t>
            </a:r>
            <a:endParaRPr sz="1400" b="0" i="0" u="none" strike="noStrike" cap="none">
              <a:solidFill>
                <a:schemeClr val="dk1"/>
              </a:solidFill>
              <a:latin typeface="Nunito"/>
              <a:ea typeface="Nunito"/>
              <a:cs typeface="Nunito"/>
              <a:sym typeface="Nunito"/>
            </a:endParaRPr>
          </a:p>
          <a:p>
            <a:pPr marL="457200" marR="0" lvl="0" indent="-317500" algn="l" rtl="0">
              <a:lnSpc>
                <a:spcPct val="115000"/>
              </a:lnSpc>
              <a:spcBef>
                <a:spcPts val="0"/>
              </a:spcBef>
              <a:spcAft>
                <a:spcPts val="0"/>
              </a:spcAft>
              <a:buClr>
                <a:schemeClr val="dk1"/>
              </a:buClr>
              <a:buSzPts val="1400"/>
              <a:buFont typeface="Nunito"/>
              <a:buChar char="●"/>
            </a:pPr>
            <a:r>
              <a:rPr lang="en-GB" sz="1400" b="0" i="0" u="none" strike="noStrike" cap="none" dirty="0">
                <a:solidFill>
                  <a:schemeClr val="dk1"/>
                </a:solidFill>
                <a:latin typeface="Nunito"/>
                <a:ea typeface="Nunito"/>
                <a:cs typeface="Nunito"/>
                <a:sym typeface="Nunito"/>
              </a:rPr>
              <a:t>Provide any feedback you may have on the meeting and how it went. Constructive criticism delivered in a measured way will always be welcome from staff</a:t>
            </a:r>
            <a:r>
              <a:rPr lang="en-GB" dirty="0">
                <a:solidFill>
                  <a:schemeClr val="dk1"/>
                </a:solidFill>
                <a:latin typeface="Nunito"/>
                <a:ea typeface="Nunito"/>
                <a:cs typeface="Nunito"/>
                <a:sym typeface="Nunito"/>
              </a:rPr>
              <a:t>.</a:t>
            </a:r>
            <a:endParaRPr sz="1400" b="0" i="0" u="none" strike="noStrike" cap="none" dirty="0">
              <a:solidFill>
                <a:schemeClr val="dk1"/>
              </a:solidFill>
              <a:latin typeface="Nunito"/>
              <a:ea typeface="Nunito"/>
              <a:cs typeface="Nunito"/>
              <a:sym typeface="Nunito"/>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chemeClr val="dk1"/>
              </a:solidFill>
              <a:latin typeface="Nunito"/>
              <a:ea typeface="Nunito"/>
              <a:cs typeface="Nunito"/>
              <a:sym typeface="Nunito"/>
            </a:endParaRPr>
          </a:p>
          <a:p>
            <a:pPr marL="914400" marR="0" lvl="1" indent="-317500" algn="l" rtl="0">
              <a:lnSpc>
                <a:spcPct val="100000"/>
              </a:lnSpc>
              <a:spcBef>
                <a:spcPts val="0"/>
              </a:spcBef>
              <a:spcAft>
                <a:spcPts val="0"/>
              </a:spcAft>
              <a:buClr>
                <a:srgbClr val="000000"/>
              </a:buClr>
              <a:buSzPts val="1400"/>
              <a:buFont typeface="Nunito SemiBold"/>
              <a:buChar char="○"/>
            </a:pPr>
            <a:endParaRPr sz="1400" b="0" i="0" u="none" strike="noStrike" cap="none">
              <a:solidFill>
                <a:srgbClr val="000000"/>
              </a:solidFill>
              <a:latin typeface="Nunito SemiBold"/>
              <a:ea typeface="Nunito SemiBold"/>
              <a:cs typeface="Nunito SemiBold"/>
              <a:sym typeface="Nunito SemiBo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f1838ee12c_0_1"/>
          <p:cNvSpPr txBox="1">
            <a:spLocks noGrp="1"/>
          </p:cNvSpPr>
          <p:nvPr>
            <p:ph type="body" idx="1"/>
          </p:nvPr>
        </p:nvSpPr>
        <p:spPr>
          <a:xfrm>
            <a:off x="222650" y="1107950"/>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GB" sz="1400" dirty="0">
                <a:solidFill>
                  <a:schemeClr val="tx1"/>
                </a:solidFill>
                <a:latin typeface="Nunito"/>
              </a:rPr>
              <a:t>The advice and guidance we provide for CCM’s is a good guide on how to attend any meeting at the university.</a:t>
            </a:r>
            <a:endParaRPr lang="en-US" sz="1400">
              <a:solidFill>
                <a:schemeClr val="tx1"/>
              </a:solidFill>
              <a:latin typeface="Nunito"/>
            </a:endParaRPr>
          </a:p>
          <a:p>
            <a:pPr marL="0" lvl="0" indent="0" algn="l" rtl="0">
              <a:lnSpc>
                <a:spcPct val="115000"/>
              </a:lnSpc>
              <a:spcBef>
                <a:spcPts val="0"/>
              </a:spcBef>
              <a:spcAft>
                <a:spcPts val="0"/>
              </a:spcAft>
              <a:buSzPts val="1800"/>
              <a:buNone/>
            </a:pPr>
            <a:endParaRPr sz="1400" dirty="0">
              <a:solidFill>
                <a:schemeClr val="tx1"/>
              </a:solidFill>
              <a:latin typeface="Nunito"/>
            </a:endParaRPr>
          </a:p>
          <a:p>
            <a:pPr marL="0" lvl="0" indent="0" algn="l" rtl="0">
              <a:lnSpc>
                <a:spcPct val="115000"/>
              </a:lnSpc>
              <a:spcBef>
                <a:spcPts val="0"/>
              </a:spcBef>
              <a:spcAft>
                <a:spcPts val="0"/>
              </a:spcAft>
              <a:buSzPts val="1800"/>
              <a:buNone/>
            </a:pPr>
            <a:r>
              <a:rPr lang="en-GB" sz="1400" dirty="0">
                <a:solidFill>
                  <a:schemeClr val="tx1"/>
                </a:solidFill>
                <a:latin typeface="Nunito"/>
              </a:rPr>
              <a:t>A summary of the top tips!</a:t>
            </a:r>
            <a:endParaRPr sz="1400">
              <a:solidFill>
                <a:schemeClr val="tx1"/>
              </a:solidFill>
              <a:latin typeface="Nunito"/>
            </a:endParaRPr>
          </a:p>
          <a:p>
            <a:pPr marL="457200" lvl="0" indent="-317500" algn="l" rtl="0">
              <a:lnSpc>
                <a:spcPct val="115000"/>
              </a:lnSpc>
              <a:spcBef>
                <a:spcPts val="0"/>
              </a:spcBef>
              <a:spcAft>
                <a:spcPts val="0"/>
              </a:spcAft>
              <a:buClr>
                <a:srgbClr val="3F3F3F"/>
              </a:buClr>
              <a:buSzPts val="1400"/>
              <a:buChar char="●"/>
            </a:pPr>
            <a:r>
              <a:rPr lang="en-GB" sz="1400" dirty="0">
                <a:solidFill>
                  <a:schemeClr val="tx1"/>
                </a:solidFill>
                <a:latin typeface="Nunito"/>
              </a:rPr>
              <a:t>Prepare </a:t>
            </a:r>
            <a:r>
              <a:rPr lang="en-GB" sz="1400" b="1" dirty="0">
                <a:solidFill>
                  <a:schemeClr val="tx1"/>
                </a:solidFill>
                <a:latin typeface="Nunito"/>
                <a:ea typeface="Nunito"/>
                <a:cs typeface="Nunito"/>
                <a:sym typeface="Nunito"/>
              </a:rPr>
              <a:t>before</a:t>
            </a:r>
            <a:r>
              <a:rPr lang="en-GB" sz="1400" dirty="0">
                <a:solidFill>
                  <a:schemeClr val="tx1"/>
                </a:solidFill>
                <a:latin typeface="Nunito"/>
              </a:rPr>
              <a:t> the meeting (read papers, know what you want to talk about)</a:t>
            </a:r>
            <a:endParaRPr sz="1400">
              <a:solidFill>
                <a:schemeClr val="tx1"/>
              </a:solidFill>
              <a:latin typeface="Nunito"/>
            </a:endParaRPr>
          </a:p>
          <a:p>
            <a:pPr marL="457200" lvl="0" indent="-317500" algn="l" rtl="0">
              <a:lnSpc>
                <a:spcPct val="115000"/>
              </a:lnSpc>
              <a:spcBef>
                <a:spcPts val="0"/>
              </a:spcBef>
              <a:spcAft>
                <a:spcPts val="0"/>
              </a:spcAft>
              <a:buClr>
                <a:srgbClr val="3F3F3F"/>
              </a:buClr>
              <a:buSzPts val="1400"/>
              <a:buChar char="●"/>
            </a:pPr>
            <a:r>
              <a:rPr lang="en-GB" sz="1400" dirty="0">
                <a:solidFill>
                  <a:schemeClr val="tx1"/>
                </a:solidFill>
                <a:latin typeface="Nunito"/>
              </a:rPr>
              <a:t>Be present </a:t>
            </a:r>
            <a:r>
              <a:rPr lang="en-GB" sz="1400" b="1" dirty="0">
                <a:solidFill>
                  <a:schemeClr val="tx1"/>
                </a:solidFill>
                <a:latin typeface="Nunito"/>
                <a:ea typeface="Nunito"/>
                <a:cs typeface="Nunito"/>
                <a:sym typeface="Nunito"/>
              </a:rPr>
              <a:t>during</a:t>
            </a:r>
            <a:r>
              <a:rPr lang="en-GB" sz="1400" dirty="0">
                <a:solidFill>
                  <a:schemeClr val="tx1"/>
                </a:solidFill>
                <a:latin typeface="Nunito"/>
              </a:rPr>
              <a:t> the meeting (participate, use the ABCD of feedback)</a:t>
            </a:r>
            <a:endParaRPr sz="1400">
              <a:solidFill>
                <a:schemeClr val="tx1"/>
              </a:solidFill>
              <a:latin typeface="Nunito"/>
            </a:endParaRPr>
          </a:p>
          <a:p>
            <a:pPr indent="-317500">
              <a:buClr>
                <a:srgbClr val="3F3F3F"/>
              </a:buClr>
              <a:buSzPts val="1400"/>
            </a:pPr>
            <a:r>
              <a:rPr lang="en-GB" sz="1400" dirty="0">
                <a:solidFill>
                  <a:schemeClr val="tx1"/>
                </a:solidFill>
                <a:latin typeface="Nunito"/>
              </a:rPr>
              <a:t>Follow up on agreed actions </a:t>
            </a:r>
            <a:r>
              <a:rPr lang="en-GB" sz="1400" b="1" dirty="0">
                <a:solidFill>
                  <a:schemeClr val="tx1"/>
                </a:solidFill>
                <a:latin typeface="Nunito"/>
                <a:ea typeface="Nunito"/>
                <a:cs typeface="Nunito"/>
                <a:sym typeface="Nunito"/>
              </a:rPr>
              <a:t>after</a:t>
            </a:r>
            <a:r>
              <a:rPr lang="en-GB" sz="1400" dirty="0">
                <a:solidFill>
                  <a:schemeClr val="tx1"/>
                </a:solidFill>
                <a:latin typeface="Nunito"/>
              </a:rPr>
              <a:t> (yours and others) </a:t>
            </a:r>
            <a:endParaRPr sz="1400">
              <a:solidFill>
                <a:schemeClr val="tx1"/>
              </a:solidFill>
              <a:latin typeface="Nunito"/>
            </a:endParaRPr>
          </a:p>
          <a:p>
            <a:pPr marL="0" lvl="0" indent="0" algn="l" rtl="0">
              <a:lnSpc>
                <a:spcPct val="115000"/>
              </a:lnSpc>
              <a:spcBef>
                <a:spcPts val="0"/>
              </a:spcBef>
              <a:spcAft>
                <a:spcPts val="0"/>
              </a:spcAft>
              <a:buSzPts val="1800"/>
              <a:buNone/>
            </a:pPr>
            <a:endParaRPr sz="1400" dirty="0">
              <a:solidFill>
                <a:schemeClr val="tx1"/>
              </a:solidFill>
              <a:latin typeface="Nunito"/>
            </a:endParaRPr>
          </a:p>
          <a:p>
            <a:pPr marL="0" lvl="0" indent="0" algn="l" rtl="0">
              <a:lnSpc>
                <a:spcPct val="115000"/>
              </a:lnSpc>
              <a:spcBef>
                <a:spcPts val="0"/>
              </a:spcBef>
              <a:spcAft>
                <a:spcPts val="0"/>
              </a:spcAft>
              <a:buSzPts val="1800"/>
              <a:buNone/>
            </a:pPr>
            <a:r>
              <a:rPr lang="en-GB" sz="1400" dirty="0">
                <a:solidFill>
                  <a:schemeClr val="tx1"/>
                </a:solidFill>
                <a:latin typeface="Nunito"/>
              </a:rPr>
              <a:t>These 3 tips are incredibly useful to keep in mind for any professional setting</a:t>
            </a:r>
            <a:endParaRPr sz="1400">
              <a:solidFill>
                <a:schemeClr val="tx1"/>
              </a:solidFill>
              <a:latin typeface="Nunito"/>
            </a:endParaRPr>
          </a:p>
        </p:txBody>
      </p:sp>
      <p:sp>
        <p:nvSpPr>
          <p:cNvPr id="194" name="Google Shape;194;gf1838ee12c_0_1"/>
          <p:cNvSpPr txBox="1">
            <a:spLocks noGrp="1"/>
          </p:cNvSpPr>
          <p:nvPr>
            <p:ph type="title"/>
          </p:nvPr>
        </p:nvSpPr>
        <p:spPr>
          <a:xfrm>
            <a:off x="145875" y="233524"/>
            <a:ext cx="6333900" cy="5025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111111"/>
              <a:buFont typeface="Arial"/>
              <a:buNone/>
            </a:pPr>
            <a:r>
              <a:rPr lang="en-GB">
                <a:solidFill>
                  <a:schemeClr val="accent1"/>
                </a:solidFill>
              </a:rPr>
              <a:t>Course Committee meetings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f6e70a592a_0_54"/>
          <p:cNvSpPr txBox="1">
            <a:spLocks noGrp="1"/>
          </p:cNvSpPr>
          <p:nvPr>
            <p:ph type="title"/>
          </p:nvPr>
        </p:nvSpPr>
        <p:spPr>
          <a:xfrm>
            <a:off x="55525" y="179300"/>
            <a:ext cx="8279700" cy="5025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solidFill>
                  <a:schemeClr val="accent1"/>
                </a:solidFill>
              </a:rPr>
              <a:t>Students’ Union policies </a:t>
            </a:r>
            <a:endParaRPr>
              <a:solidFill>
                <a:srgbClr val="FF0000"/>
              </a:solidFill>
            </a:endParaRPr>
          </a:p>
          <a:p>
            <a:pPr marL="0" lvl="0" indent="0" algn="l" rtl="0">
              <a:lnSpc>
                <a:spcPct val="100000"/>
              </a:lnSpc>
              <a:spcBef>
                <a:spcPts val="0"/>
              </a:spcBef>
              <a:spcAft>
                <a:spcPts val="0"/>
              </a:spcAft>
              <a:buSzPct val="111111"/>
              <a:buNone/>
            </a:pPr>
            <a:endParaRPr/>
          </a:p>
        </p:txBody>
      </p:sp>
      <p:sp>
        <p:nvSpPr>
          <p:cNvPr id="200" name="Google Shape;200;gf6e70a592a_0_54"/>
          <p:cNvSpPr txBox="1"/>
          <p:nvPr/>
        </p:nvSpPr>
        <p:spPr>
          <a:xfrm>
            <a:off x="490475" y="961800"/>
            <a:ext cx="7907400" cy="4310380"/>
          </a:xfrm>
          <a:prstGeom prst="rect">
            <a:avLst/>
          </a:prstGeom>
          <a:noFill/>
          <a:ln>
            <a:noFill/>
          </a:ln>
        </p:spPr>
        <p:txBody>
          <a:bodyPr spcFirstLastPara="1" wrap="square" lIns="91425" tIns="91425" rIns="91425" bIns="91425" anchor="t" anchorCtr="0">
            <a:spAutoFit/>
          </a:bodyPr>
          <a:lstStyle/>
          <a:p>
            <a:pPr marL="457200" marR="0" lvl="0" indent="0" algn="l" rtl="0">
              <a:lnSpc>
                <a:spcPct val="115000"/>
              </a:lnSpc>
              <a:spcBef>
                <a:spcPts val="0"/>
              </a:spcBef>
              <a:spcAft>
                <a:spcPts val="0"/>
              </a:spcAft>
              <a:buClr>
                <a:srgbClr val="000000"/>
              </a:buClr>
              <a:buSzPts val="1400"/>
              <a:buFont typeface="Arial"/>
              <a:buNone/>
            </a:pPr>
            <a:endParaRPr sz="1400" b="0" i="0" u="none" strike="noStrike" cap="none">
              <a:solidFill>
                <a:schemeClr val="dk1"/>
              </a:solidFill>
              <a:highlight>
                <a:schemeClr val="lt1"/>
              </a:highlight>
              <a:latin typeface="Nunito"/>
              <a:ea typeface="Nunito"/>
              <a:cs typeface="Nunito"/>
              <a:sym typeface="Nunito"/>
            </a:endParaRPr>
          </a:p>
          <a:p>
            <a:pPr>
              <a:buSzPts val="1400"/>
            </a:pPr>
            <a:r>
              <a:rPr lang="en-GB" sz="1400" b="0" i="0" u="none" strike="noStrike" cap="none" dirty="0">
                <a:solidFill>
                  <a:srgbClr val="000000"/>
                </a:solidFill>
                <a:latin typeface="Nunito SemiBold"/>
                <a:ea typeface="Nunito SemiBold"/>
                <a:cs typeface="Nunito SemiBold"/>
                <a:sym typeface="Nunito SemiBold"/>
              </a:rPr>
              <a:t>LMSU has various </a:t>
            </a:r>
            <a:r>
              <a:rPr lang="en-GB" sz="1400" b="0" i="0" u="none" strike="noStrike" cap="none" dirty="0">
                <a:solidFill>
                  <a:srgbClr val="000000"/>
                </a:solidFill>
                <a:latin typeface="Nunito SemiBold"/>
                <a:ea typeface="Nunito SemiBold"/>
                <a:cs typeface="Nunito SemiBold"/>
                <a:sym typeface="Nunito SemiBold"/>
                <a:hlinkClick r:id="rId3"/>
              </a:rPr>
              <a:t>policies</a:t>
            </a:r>
            <a:r>
              <a:rPr lang="en-GB" sz="1400" b="0" i="0" u="none" strike="noStrike" cap="none" dirty="0">
                <a:solidFill>
                  <a:srgbClr val="000000"/>
                </a:solidFill>
                <a:latin typeface="Nunito SemiBold"/>
                <a:ea typeface="Nunito SemiBold"/>
                <a:cs typeface="Nunito SemiBold"/>
                <a:sym typeface="Nunito SemiBold"/>
              </a:rPr>
              <a:t> around different areas, all of which it is important that you are aware of</a:t>
            </a:r>
            <a:r>
              <a:rPr lang="en-GB" dirty="0">
                <a:latin typeface="Nunito SemiBold"/>
                <a:ea typeface="Nunito SemiBold"/>
                <a:cs typeface="Nunito SemiBold"/>
                <a:sym typeface="Nunito SemiBold"/>
              </a:rPr>
              <a:t>. </a:t>
            </a:r>
            <a:r>
              <a:rPr lang="en-GB" sz="1400" b="0" i="0" u="none" strike="noStrike" cap="none" dirty="0">
                <a:solidFill>
                  <a:schemeClr val="dk1"/>
                </a:solidFill>
                <a:latin typeface="Nunito SemiBold"/>
                <a:ea typeface="Nunito SemiBold"/>
                <a:cs typeface="Nunito SemiBold"/>
                <a:sym typeface="Nunito SemiBold"/>
              </a:rPr>
              <a:t>For Student Reps, the following are particularly important</a:t>
            </a:r>
            <a:r>
              <a:rPr lang="en-GB" dirty="0">
                <a:solidFill>
                  <a:schemeClr val="dk1"/>
                </a:solidFill>
                <a:latin typeface="Nunito SemiBold"/>
                <a:ea typeface="Nunito SemiBold"/>
                <a:cs typeface="Nunito SemiBold"/>
                <a:sym typeface="Nunito SemiBold"/>
              </a:rPr>
              <a:t>,</a:t>
            </a:r>
            <a:r>
              <a:rPr lang="en-GB" sz="1400" b="0" i="0" u="none" strike="noStrike" cap="none" dirty="0">
                <a:solidFill>
                  <a:schemeClr val="dk1"/>
                </a:solidFill>
                <a:latin typeface="Nunito SemiBold"/>
                <a:ea typeface="Nunito SemiBold"/>
                <a:cs typeface="Nunito SemiBold"/>
                <a:sym typeface="Nunito SemiBold"/>
              </a:rPr>
              <a:t> and we ask you to read them carefully in your own time</a:t>
            </a:r>
            <a:r>
              <a:rPr lang="en-GB" dirty="0">
                <a:solidFill>
                  <a:schemeClr val="dk1"/>
                </a:solidFill>
                <a:latin typeface="Nunito SemiBold"/>
                <a:ea typeface="Nunito SemiBold"/>
                <a:cs typeface="Nunito SemiBold"/>
                <a:sym typeface="Nunito SemiBold"/>
              </a:rPr>
              <a:t>. Let us have a quick chat about each of them now though:</a:t>
            </a:r>
            <a:endParaRPr sz="1400" b="0" i="0" u="none" strike="noStrike" cap="none">
              <a:solidFill>
                <a:schemeClr val="dk1"/>
              </a:solidFill>
              <a:latin typeface="Nunito SemiBold"/>
              <a:ea typeface="Nunito SemiBold"/>
              <a:cs typeface="Nunito SemiBol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Nunito SemiBold"/>
              <a:ea typeface="Nunito SemiBold"/>
              <a:cs typeface="Nunito SemiBold"/>
              <a:sym typeface="Nunito SemiBold"/>
            </a:endParaRPr>
          </a:p>
          <a:p>
            <a:pPr marL="457200" indent="-317500">
              <a:buClr>
                <a:schemeClr val="dk1"/>
              </a:buClr>
              <a:buSzPts val="1400"/>
              <a:buFont typeface="Nunito SemiBold"/>
              <a:buChar char="●"/>
            </a:pPr>
            <a:r>
              <a:rPr lang="en-GB" sz="1400" i="0" u="none" strike="noStrike" cap="none" dirty="0">
                <a:solidFill>
                  <a:schemeClr val="dk1"/>
                </a:solidFill>
                <a:latin typeface="Nunito SemiBold"/>
                <a:ea typeface="Nunito SemiBold"/>
                <a:cs typeface="Nunito SemiBold"/>
                <a:sym typeface="Nunito SemiBold"/>
              </a:rPr>
              <a:t>Volunteering Policy</a:t>
            </a:r>
            <a:r>
              <a:rPr lang="en-GB" dirty="0">
                <a:solidFill>
                  <a:schemeClr val="dk1"/>
                </a:solidFill>
                <a:latin typeface="Nunito SemiBold"/>
                <a:ea typeface="Nunito SemiBold"/>
                <a:cs typeface="Nunito SemiBold"/>
                <a:sym typeface="Nunito SemiBold"/>
              </a:rPr>
              <a:t> – we are there to support you!  </a:t>
            </a:r>
            <a:endParaRPr lang="en-GB" dirty="0">
              <a:solidFill>
                <a:schemeClr val="dk1"/>
              </a:solidFill>
              <a:latin typeface="Nunito SemiBold"/>
              <a:ea typeface="Nunito SemiBold"/>
              <a:cs typeface="Nunito SemiBold"/>
            </a:endParaRPr>
          </a:p>
          <a:p>
            <a:pPr marL="139700">
              <a:buClr>
                <a:schemeClr val="dk1"/>
              </a:buClr>
              <a:buSzPts val="1400"/>
            </a:pPr>
            <a:endParaRPr lang="en-GB" dirty="0">
              <a:solidFill>
                <a:schemeClr val="dk1"/>
              </a:solidFill>
              <a:latin typeface="Nunito SemiBold"/>
              <a:ea typeface="Nunito SemiBold"/>
              <a:cs typeface="Nunito SemiBold"/>
            </a:endParaRPr>
          </a:p>
          <a:p>
            <a:pPr marL="457200" indent="-317500">
              <a:buClr>
                <a:schemeClr val="dk1"/>
              </a:buClr>
              <a:buSzPts val="1400"/>
              <a:buFont typeface="Nunito SemiBold"/>
              <a:buChar char="●"/>
            </a:pPr>
            <a:r>
              <a:rPr lang="en-GB" sz="1400" i="0" u="none" strike="noStrike" cap="none" dirty="0">
                <a:solidFill>
                  <a:schemeClr val="dk1"/>
                </a:solidFill>
                <a:latin typeface="Nunito SemiBold"/>
                <a:ea typeface="Nunito SemiBold"/>
                <a:cs typeface="Nunito SemiBold"/>
                <a:sym typeface="Nunito SemiBold"/>
              </a:rPr>
              <a:t>Safeguarding Policy and Procedure</a:t>
            </a:r>
            <a:r>
              <a:rPr lang="en-GB" dirty="0">
                <a:solidFill>
                  <a:schemeClr val="dk1"/>
                </a:solidFill>
                <a:latin typeface="Nunito SemiBold"/>
                <a:ea typeface="Nunito SemiBold"/>
                <a:cs typeface="Nunito SemiBold"/>
                <a:sym typeface="Nunito SemiBold"/>
              </a:rPr>
              <a:t> – how to report a concern that someone may be victim of abuse or similar harm </a:t>
            </a:r>
            <a:endParaRPr lang="en-GB" sz="1400" i="0" u="none" strike="noStrike" cap="none" dirty="0">
              <a:solidFill>
                <a:schemeClr val="dk1"/>
              </a:solidFill>
              <a:latin typeface="Nunito SemiBold"/>
              <a:ea typeface="Nunito SemiBold"/>
              <a:cs typeface="Nunito SemiBold"/>
            </a:endParaRPr>
          </a:p>
          <a:p>
            <a:pPr marL="139700">
              <a:buClr>
                <a:schemeClr val="dk1"/>
              </a:buClr>
              <a:buSzPts val="1400"/>
            </a:pPr>
            <a:endParaRPr lang="en-GB" dirty="0">
              <a:solidFill>
                <a:schemeClr val="dk1"/>
              </a:solidFill>
              <a:latin typeface="Nunito SemiBold"/>
              <a:ea typeface="Nunito SemiBold"/>
              <a:cs typeface="Nunito SemiBold"/>
            </a:endParaRPr>
          </a:p>
          <a:p>
            <a:pPr marL="457200" indent="-317500">
              <a:buClr>
                <a:schemeClr val="dk1"/>
              </a:buClr>
              <a:buSzPts val="1400"/>
              <a:buFont typeface="Nunito SemiBold"/>
              <a:buChar char="●"/>
            </a:pPr>
            <a:r>
              <a:rPr lang="en-GB" sz="1400" i="0" u="none" strike="noStrike" cap="none" dirty="0">
                <a:solidFill>
                  <a:schemeClr val="dk1"/>
                </a:solidFill>
                <a:latin typeface="Nunito SemiBold"/>
                <a:ea typeface="Nunito SemiBold"/>
                <a:cs typeface="Nunito SemiBold"/>
                <a:sym typeface="Nunito SemiBold"/>
              </a:rPr>
              <a:t>Equality, Diversity and Inclusion policy</a:t>
            </a:r>
            <a:r>
              <a:rPr lang="en-GB" dirty="0">
                <a:solidFill>
                  <a:schemeClr val="dk1"/>
                </a:solidFill>
                <a:latin typeface="Nunito SemiBold"/>
                <a:ea typeface="Nunito SemiBold"/>
                <a:cs typeface="Nunito SemiBold"/>
                <a:sym typeface="Nunito SemiBold"/>
              </a:rPr>
              <a:t> – equality for all regardless of background </a:t>
            </a:r>
            <a:endParaRPr lang="en-GB" sz="1400" i="0" u="none" strike="noStrike" cap="none" dirty="0">
              <a:solidFill>
                <a:schemeClr val="dk1"/>
              </a:solidFill>
              <a:latin typeface="Nunito SemiBold"/>
              <a:ea typeface="Nunito SemiBold"/>
              <a:cs typeface="Nunito SemiBold"/>
            </a:endParaRPr>
          </a:p>
          <a:p>
            <a:pPr marL="139700">
              <a:buClr>
                <a:schemeClr val="dk1"/>
              </a:buClr>
              <a:buSzPts val="1400"/>
            </a:pPr>
            <a:endParaRPr lang="en-GB" dirty="0">
              <a:solidFill>
                <a:schemeClr val="dk1"/>
              </a:solidFill>
              <a:latin typeface="Nunito SemiBold"/>
              <a:ea typeface="Nunito SemiBold"/>
              <a:cs typeface="Nunito SemiBold"/>
            </a:endParaRPr>
          </a:p>
          <a:p>
            <a:pPr marL="457200" indent="-317500">
              <a:buClr>
                <a:schemeClr val="dk1"/>
              </a:buClr>
              <a:buSzPts val="1400"/>
              <a:buFont typeface="Nunito SemiBold"/>
              <a:buChar char="●"/>
            </a:pPr>
            <a:r>
              <a:rPr lang="en-GB" sz="1400" b="0" i="0" u="none" strike="noStrike" cap="none" dirty="0">
                <a:solidFill>
                  <a:schemeClr val="dk1"/>
                </a:solidFill>
                <a:latin typeface="Nunito SemiBold"/>
                <a:ea typeface="Nunito SemiBold"/>
                <a:cs typeface="Nunito SemiBold"/>
                <a:sym typeface="Nunito SemiBold"/>
              </a:rPr>
              <a:t>Data Protection Policy</a:t>
            </a:r>
            <a:r>
              <a:rPr lang="en-GB" dirty="0">
                <a:solidFill>
                  <a:schemeClr val="dk1"/>
                </a:solidFill>
                <a:latin typeface="Nunito SemiBold"/>
                <a:ea typeface="Nunito SemiBold"/>
                <a:cs typeface="Nunito SemiBold"/>
                <a:sym typeface="Nunito SemiBold"/>
              </a:rPr>
              <a:t> - don’t share personal information e.g. personal emails or mobile numbers without express permission  </a:t>
            </a:r>
            <a:endParaRPr sz="1400" b="0" i="0" u="none" strike="noStrike" cap="none" dirty="0">
              <a:solidFill>
                <a:schemeClr val="dk1"/>
              </a:solidFill>
              <a:latin typeface="Nunito SemiBold"/>
              <a:ea typeface="Nunito SemiBold"/>
              <a:cs typeface="Nunito SemiBold"/>
              <a:sym typeface="Nunito SemiBold"/>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Nunito SemiBold"/>
              <a:ea typeface="Nunito SemiBold"/>
              <a:cs typeface="Nunito SemiBold"/>
              <a:sym typeface="Nunito SemiBol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Nunito SemiBold"/>
              <a:ea typeface="Nunito SemiBold"/>
              <a:cs typeface="Nunito SemiBold"/>
              <a:sym typeface="Nunito SemiBol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Nunito SemiBold"/>
              <a:ea typeface="Nunito SemiBold"/>
              <a:cs typeface="Nunito SemiBold"/>
              <a:sym typeface="Nunito SemiBol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SemiBold"/>
              <a:ea typeface="Nunito SemiBold"/>
              <a:cs typeface="Nunito SemiBold"/>
              <a:sym typeface="Nunito SemiBol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SemiBold"/>
              <a:ea typeface="Nunito SemiBold"/>
              <a:cs typeface="Nunito SemiBold"/>
              <a:sym typeface="Nunito SemiBo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f6b004cf47_0_24"/>
          <p:cNvSpPr txBox="1">
            <a:spLocks noGrp="1"/>
          </p:cNvSpPr>
          <p:nvPr>
            <p:ph type="title"/>
          </p:nvPr>
        </p:nvSpPr>
        <p:spPr>
          <a:xfrm>
            <a:off x="145875" y="233524"/>
            <a:ext cx="6333900" cy="5025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111111"/>
              <a:buFont typeface="Arial"/>
              <a:buNone/>
            </a:pPr>
            <a:r>
              <a:rPr lang="en-GB">
                <a:solidFill>
                  <a:schemeClr val="accent1"/>
                </a:solidFill>
              </a:rPr>
              <a:t>Any Questions?</a:t>
            </a:r>
            <a:endParaRPr>
              <a:solidFill>
                <a:srgbClr val="FF0000"/>
              </a:solidFill>
            </a:endParaRPr>
          </a:p>
        </p:txBody>
      </p:sp>
      <p:sp>
        <p:nvSpPr>
          <p:cNvPr id="237" name="Google Shape;237;gf6b004cf47_0_24"/>
          <p:cNvSpPr txBox="1"/>
          <p:nvPr/>
        </p:nvSpPr>
        <p:spPr>
          <a:xfrm>
            <a:off x="1027925" y="1289825"/>
            <a:ext cx="6849000" cy="3416290"/>
          </a:xfrm>
          <a:prstGeom prst="rect">
            <a:avLst/>
          </a:prstGeom>
          <a:noFill/>
          <a:ln>
            <a:noFill/>
          </a:ln>
        </p:spPr>
        <p:txBody>
          <a:bodyPr spcFirstLastPara="1" wrap="square" lIns="91425" tIns="91425" rIns="91425" bIns="91425" anchor="t" anchorCtr="0">
            <a:spAutoFit/>
          </a:bodyPr>
          <a:lstStyle/>
          <a:p>
            <a:pPr marL="457200">
              <a:buClr>
                <a:schemeClr val="dk1"/>
              </a:buClr>
              <a:buSzPts val="1100"/>
            </a:pPr>
            <a:r>
              <a:rPr lang="en-GB" sz="1400" b="0" i="0" u="none" strike="noStrike" cap="none" dirty="0">
                <a:solidFill>
                  <a:schemeClr val="dk1"/>
                </a:solidFill>
                <a:latin typeface="Nunito"/>
                <a:ea typeface="Nunito"/>
                <a:cs typeface="Nunito"/>
                <a:sym typeface="Nunito"/>
              </a:rPr>
              <a:t>Thank you for your time</a:t>
            </a:r>
            <a:r>
              <a:rPr lang="en-GB" dirty="0">
                <a:solidFill>
                  <a:schemeClr val="dk1"/>
                </a:solidFill>
                <a:latin typeface="Nunito"/>
                <a:ea typeface="Nunito"/>
                <a:cs typeface="Nunito"/>
                <a:sym typeface="Nunito"/>
              </a:rPr>
              <a:t> and completing your training!</a:t>
            </a:r>
            <a:r>
              <a:rPr lang="en-GB" sz="1400" b="0" i="0" u="none" strike="noStrike" cap="none" dirty="0">
                <a:solidFill>
                  <a:schemeClr val="dk1"/>
                </a:solidFill>
                <a:latin typeface="Nunito"/>
                <a:ea typeface="Nunito"/>
                <a:cs typeface="Nunito"/>
                <a:sym typeface="Nunito"/>
              </a:rPr>
              <a:t> Please make sure you have put your name and ID number in the chat</a:t>
            </a:r>
            <a:r>
              <a:rPr lang="en-GB" dirty="0">
                <a:solidFill>
                  <a:schemeClr val="dk1"/>
                </a:solidFill>
                <a:latin typeface="Nunito"/>
                <a:ea typeface="Nunito"/>
                <a:cs typeface="Nunito"/>
                <a:sym typeface="Nunito"/>
              </a:rPr>
              <a:t>!  </a:t>
            </a:r>
            <a:endParaRPr lang="en-US" sz="1400" b="0" i="0" u="none" strike="noStrike" cap="none" dirty="0">
              <a:solidFill>
                <a:schemeClr val="dk1"/>
              </a:solidFill>
              <a:latin typeface="Nunito"/>
              <a:ea typeface="Nunito"/>
              <a:cs typeface="Nunito"/>
            </a:endParaRPr>
          </a:p>
          <a:p>
            <a:pPr marL="457200" marR="0" lvl="0" indent="0" algn="l" rtl="0">
              <a:lnSpc>
                <a:spcPct val="100000"/>
              </a:lnSpc>
              <a:spcBef>
                <a:spcPts val="0"/>
              </a:spcBef>
              <a:spcAft>
                <a:spcPts val="0"/>
              </a:spcAft>
              <a:buClr>
                <a:schemeClr val="dk1"/>
              </a:buClr>
              <a:buSzPts val="1100"/>
              <a:buFont typeface="Arial"/>
              <a:buNone/>
            </a:pPr>
            <a:endParaRPr sz="1400" b="0" i="0" u="none" strike="noStrike" cap="none" dirty="0">
              <a:solidFill>
                <a:schemeClr val="dk1"/>
              </a:solidFill>
              <a:latin typeface="Nunito"/>
              <a:ea typeface="Nunito"/>
              <a:cs typeface="Nunito"/>
            </a:endParaRPr>
          </a:p>
          <a:p>
            <a:pPr marL="457200">
              <a:buSzPts val="1100"/>
            </a:pPr>
            <a:r>
              <a:rPr lang="en-US" dirty="0">
                <a:solidFill>
                  <a:schemeClr val="dk1"/>
                </a:solidFill>
                <a:latin typeface="Nunito"/>
              </a:rPr>
              <a:t>Please take a few minutes to give us some feedback on the training (Trainers - put link in the chat)</a:t>
            </a:r>
          </a:p>
          <a:p>
            <a:pPr marL="457200"/>
            <a:br>
              <a:rPr lang="en-US" dirty="0">
                <a:latin typeface="Nunito"/>
              </a:rPr>
            </a:br>
            <a:r>
              <a:rPr lang="en-US" dirty="0">
                <a:solidFill>
                  <a:schemeClr val="dk1"/>
                </a:solidFill>
                <a:latin typeface="Nunito"/>
                <a:hlinkClick r:id="rId3">
                  <a:extLst>
                    <a:ext uri="{A12FA001-AC4F-418D-AE19-62706E023703}">
                      <ahyp:hlinkClr xmlns:ahyp="http://schemas.microsoft.com/office/drawing/2018/hyperlinkcolor" val="tx"/>
                    </a:ext>
                  </a:extLst>
                </a:hlinkClick>
              </a:rPr>
              <a:t>https://suforms.londonmet.ac.uk/view.php?id=146886</a:t>
            </a:r>
            <a:endParaRPr>
              <a:solidFill>
                <a:schemeClr val="dk1"/>
              </a:solidFill>
              <a:latin typeface="Nunito"/>
            </a:endParaRPr>
          </a:p>
          <a:p>
            <a:pPr marL="457200" marR="0" lvl="0" indent="0" algn="l" rtl="0">
              <a:lnSpc>
                <a:spcPct val="100000"/>
              </a:lnSpc>
              <a:spcBef>
                <a:spcPts val="0"/>
              </a:spcBef>
              <a:spcAft>
                <a:spcPts val="0"/>
              </a:spcAft>
              <a:buClr>
                <a:schemeClr val="dk1"/>
              </a:buClr>
              <a:buSzPts val="1100"/>
              <a:buFont typeface="Arial"/>
              <a:buNone/>
            </a:pPr>
            <a:endParaRPr sz="1400" b="0" i="0" u="none" strike="noStrike" cap="none" dirty="0">
              <a:solidFill>
                <a:schemeClr val="dk1"/>
              </a:solidFill>
              <a:latin typeface="Nunito"/>
              <a:ea typeface="Nunito"/>
              <a:cs typeface="Nunito"/>
            </a:endParaRPr>
          </a:p>
          <a:p>
            <a:pPr marL="457200">
              <a:buClr>
                <a:schemeClr val="dk1"/>
              </a:buClr>
              <a:buSzPts val="1100"/>
            </a:pPr>
            <a:r>
              <a:rPr lang="en-GB" sz="1400" b="0" i="0" u="none" strike="noStrike" cap="none" dirty="0">
                <a:solidFill>
                  <a:schemeClr val="dk1"/>
                </a:solidFill>
                <a:latin typeface="Nunito"/>
                <a:ea typeface="Nunito"/>
                <a:cs typeface="Nunito"/>
                <a:sym typeface="Nunito"/>
              </a:rPr>
              <a:t>Thank you</a:t>
            </a:r>
            <a:r>
              <a:rPr lang="en-GB" dirty="0">
                <a:solidFill>
                  <a:schemeClr val="dk1"/>
                </a:solidFill>
                <a:latin typeface="Nunito"/>
                <a:ea typeface="Nunito"/>
                <a:cs typeface="Nunito"/>
                <a:sym typeface="Nunito"/>
              </a:rPr>
              <a:t> </a:t>
            </a:r>
            <a:endParaRPr sz="1400" b="0" i="0" u="none" strike="noStrike" cap="none" dirty="0">
              <a:solidFill>
                <a:schemeClr val="dk1"/>
              </a:solidFill>
              <a:latin typeface="Nunito"/>
              <a:ea typeface="Nunito"/>
              <a:cs typeface="Nunito"/>
            </a:endParaRPr>
          </a:p>
          <a:p>
            <a:pPr marL="457200" marR="0" lvl="0" indent="0" algn="l" rtl="0">
              <a:lnSpc>
                <a:spcPct val="100000"/>
              </a:lnSpc>
              <a:spcBef>
                <a:spcPts val="0"/>
              </a:spcBef>
              <a:spcAft>
                <a:spcPts val="0"/>
              </a:spcAft>
              <a:buClr>
                <a:schemeClr val="dk1"/>
              </a:buClr>
              <a:buSzPts val="1100"/>
              <a:buFont typeface="Arial"/>
              <a:buNone/>
            </a:pPr>
            <a:endParaRPr sz="1400" b="0" i="0" u="none" strike="noStrike" cap="none" dirty="0">
              <a:solidFill>
                <a:schemeClr val="dk1"/>
              </a:solidFill>
              <a:latin typeface="Nunito"/>
              <a:ea typeface="Nunito"/>
              <a:cs typeface="Nunito"/>
            </a:endParaRPr>
          </a:p>
          <a:p>
            <a:pPr marL="457200">
              <a:buClr>
                <a:schemeClr val="dk1"/>
              </a:buClr>
              <a:buSzPts val="1100"/>
            </a:pPr>
            <a:r>
              <a:rPr lang="en-GB" i="1" dirty="0">
                <a:solidFill>
                  <a:schemeClr val="dk1"/>
                </a:solidFill>
                <a:latin typeface="Nunito"/>
                <a:ea typeface="Nunito"/>
                <a:cs typeface="Nunito"/>
              </a:rPr>
              <a:t>Margarita, Sharanya, Chiara and Eddie </a:t>
            </a:r>
            <a:endParaRPr lang="en-GB" sz="1400" b="0" i="1" strike="noStrike" cap="none" dirty="0">
              <a:solidFill>
                <a:schemeClr val="dk1"/>
              </a:solidFill>
              <a:latin typeface="Nunito"/>
              <a:ea typeface="Nunito"/>
              <a:cs typeface="Nunito"/>
            </a:endParaRPr>
          </a:p>
          <a:p>
            <a:pPr marL="457200">
              <a:buSzPts val="1100"/>
            </a:pPr>
            <a:br>
              <a:rPr lang="en-GB" dirty="0">
                <a:solidFill>
                  <a:schemeClr val="dk1"/>
                </a:solidFill>
                <a:latin typeface="Nunito"/>
                <a:ea typeface="Nunito"/>
                <a:cs typeface="Nunito"/>
              </a:rPr>
            </a:br>
            <a:r>
              <a:rPr lang="en-GB" dirty="0">
                <a:solidFill>
                  <a:schemeClr val="dk1"/>
                </a:solidFill>
                <a:latin typeface="Nunito"/>
                <a:ea typeface="Nunito"/>
                <a:cs typeface="Nunito"/>
              </a:rPr>
              <a:t>The Student Rep Team </a:t>
            </a:r>
          </a:p>
          <a:p>
            <a:pPr marL="45720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Nunito"/>
              <a:ea typeface="Nunito"/>
              <a:cs typeface="Nunito"/>
              <a:sym typeface="Nuni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SemiBold"/>
              <a:ea typeface="Nunito SemiBold"/>
              <a:cs typeface="Nunito SemiBold"/>
              <a:sym typeface="Nunito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gf6c33d4b89_0_0"/>
          <p:cNvSpPr txBox="1">
            <a:spLocks noGrp="1"/>
          </p:cNvSpPr>
          <p:nvPr>
            <p:ph type="title"/>
          </p:nvPr>
        </p:nvSpPr>
        <p:spPr>
          <a:xfrm>
            <a:off x="145875" y="233525"/>
            <a:ext cx="8359200" cy="5025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t>Icebreaker </a:t>
            </a:r>
            <a:endParaRPr/>
          </a:p>
        </p:txBody>
      </p:sp>
      <p:sp>
        <p:nvSpPr>
          <p:cNvPr id="53" name="Google Shape;53;gf6c33d4b89_0_0"/>
          <p:cNvSpPr txBox="1"/>
          <p:nvPr/>
        </p:nvSpPr>
        <p:spPr>
          <a:xfrm>
            <a:off x="204598" y="1027536"/>
            <a:ext cx="7357500" cy="954300"/>
          </a:xfrm>
          <a:prstGeom prst="rect">
            <a:avLst/>
          </a:prstGeom>
          <a:noFill/>
          <a:ln>
            <a:noFill/>
          </a:ln>
        </p:spPr>
        <p:txBody>
          <a:bodyPr spcFirstLastPara="1" wrap="square" lIns="91425" tIns="45700" rIns="91425" bIns="45700" anchor="t" anchorCtr="0">
            <a:spAutoFit/>
          </a:bodyPr>
          <a:lstStyle/>
          <a:p>
            <a:pPr marL="457200" marR="0" lvl="0" indent="-317500" algn="l" rtl="0">
              <a:lnSpc>
                <a:spcPct val="100000"/>
              </a:lnSpc>
              <a:spcBef>
                <a:spcPts val="0"/>
              </a:spcBef>
              <a:spcAft>
                <a:spcPts val="0"/>
              </a:spcAft>
              <a:buClr>
                <a:schemeClr val="dk1"/>
              </a:buClr>
              <a:buSzPts val="1400"/>
              <a:buFont typeface="Nunito"/>
              <a:buChar char="●"/>
            </a:pPr>
            <a:r>
              <a:rPr lang="en-GB" sz="1400" b="0" i="0" u="none" strike="noStrike" cap="none">
                <a:solidFill>
                  <a:schemeClr val="dk1"/>
                </a:solidFill>
                <a:latin typeface="Nunito"/>
                <a:ea typeface="Nunito"/>
                <a:cs typeface="Nunito"/>
                <a:sym typeface="Nunito"/>
              </a:rPr>
              <a:t>Name?</a:t>
            </a:r>
            <a:endParaRPr sz="1400" b="0" i="0" u="none" strike="noStrike" cap="none">
              <a:solidFill>
                <a:schemeClr val="dk1"/>
              </a:solidFill>
              <a:latin typeface="Nunito"/>
              <a:ea typeface="Nunito"/>
              <a:cs typeface="Nunito"/>
              <a:sym typeface="Nunito"/>
            </a:endParaRPr>
          </a:p>
          <a:p>
            <a:pPr marL="457200" marR="0" lvl="0" indent="-317500" algn="l" rtl="0">
              <a:lnSpc>
                <a:spcPct val="100000"/>
              </a:lnSpc>
              <a:spcBef>
                <a:spcPts val="0"/>
              </a:spcBef>
              <a:spcAft>
                <a:spcPts val="0"/>
              </a:spcAft>
              <a:buClr>
                <a:schemeClr val="dk1"/>
              </a:buClr>
              <a:buSzPts val="1400"/>
              <a:buFont typeface="Nunito"/>
              <a:buChar char="●"/>
            </a:pPr>
            <a:r>
              <a:rPr lang="en-GB" sz="1400" b="0" i="0" u="none" strike="noStrike" cap="none">
                <a:solidFill>
                  <a:schemeClr val="dk1"/>
                </a:solidFill>
                <a:latin typeface="Nunito"/>
                <a:ea typeface="Nunito"/>
                <a:cs typeface="Nunito"/>
                <a:sym typeface="Nunito"/>
              </a:rPr>
              <a:t>Course?</a:t>
            </a:r>
            <a:endParaRPr sz="1400" b="0" i="0" u="none" strike="noStrike" cap="none">
              <a:solidFill>
                <a:schemeClr val="dk1"/>
              </a:solidFill>
              <a:latin typeface="Nunito"/>
              <a:ea typeface="Nunito"/>
              <a:cs typeface="Nunito"/>
              <a:sym typeface="Nunito"/>
            </a:endParaRPr>
          </a:p>
          <a:p>
            <a:pPr marL="457200" marR="0" lvl="0"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Nunito"/>
                <a:ea typeface="Nunito"/>
                <a:cs typeface="Nunito"/>
                <a:sym typeface="Nunito"/>
              </a:rPr>
              <a:t>Why did you become a Student Rep?</a:t>
            </a:r>
            <a:r>
              <a:rPr lang="en-GB" sz="14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30090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167eb4b7d9b_0_0"/>
          <p:cNvSpPr txBox="1">
            <a:spLocks noGrp="1"/>
          </p:cNvSpPr>
          <p:nvPr>
            <p:ph type="title"/>
          </p:nvPr>
        </p:nvSpPr>
        <p:spPr>
          <a:xfrm>
            <a:off x="145875" y="233525"/>
            <a:ext cx="8359200" cy="5025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t>Who are the London Met Students’ Union (LMSU)?</a:t>
            </a:r>
            <a:endParaRPr/>
          </a:p>
        </p:txBody>
      </p:sp>
      <p:sp>
        <p:nvSpPr>
          <p:cNvPr id="59" name="Google Shape;59;g167eb4b7d9b_0_0"/>
          <p:cNvSpPr txBox="1"/>
          <p:nvPr/>
        </p:nvSpPr>
        <p:spPr>
          <a:xfrm>
            <a:off x="145873" y="1027536"/>
            <a:ext cx="7357500" cy="3323946"/>
          </a:xfrm>
          <a:prstGeom prst="rect">
            <a:avLst/>
          </a:prstGeom>
          <a:noFill/>
          <a:ln>
            <a:noFill/>
          </a:ln>
        </p:spPr>
        <p:txBody>
          <a:bodyPr spcFirstLastPara="1" wrap="square" lIns="91425" tIns="45700" rIns="91425" bIns="45700" anchor="t" anchorCtr="0">
            <a:spAutoFit/>
          </a:bodyPr>
          <a:lstStyle/>
          <a:p>
            <a:pPr marL="342900" indent="-342900">
              <a:buClr>
                <a:schemeClr val="dk1"/>
              </a:buClr>
              <a:buSzPts val="2200"/>
              <a:buFont typeface="Arial"/>
              <a:buChar char="•"/>
            </a:pPr>
            <a:r>
              <a:rPr lang="en-GB" sz="1400" b="0" i="0" u="none" strike="noStrike" cap="none" dirty="0">
                <a:solidFill>
                  <a:schemeClr val="dk1"/>
                </a:solidFill>
                <a:latin typeface="Nunito"/>
                <a:ea typeface="Calibri"/>
                <a:cs typeface="Calibri"/>
                <a:sym typeface="Calibri"/>
              </a:rPr>
              <a:t>The Students’ Union is an independent charitable organisation lead by students via a number of full-time and part-time student officers, supported by a team of full-time staff. We represent your academic and non-academic interests at university</a:t>
            </a:r>
            <a:r>
              <a:rPr lang="en-GB" dirty="0">
                <a:solidFill>
                  <a:schemeClr val="dk1"/>
                </a:solidFill>
                <a:latin typeface="Nunito"/>
                <a:ea typeface="Calibri"/>
                <a:cs typeface="Calibri"/>
                <a:sym typeface="Calibri"/>
              </a:rPr>
              <a:t> </a:t>
            </a:r>
            <a:endParaRPr lang="en-US" sz="1400" b="0" i="0" u="none" strike="noStrike" cap="none">
              <a:solidFill>
                <a:schemeClr val="dk1"/>
              </a:solidFill>
              <a:latin typeface="Nunito"/>
              <a:ea typeface="Arial"/>
              <a:cs typeface="Arial"/>
            </a:endParaRPr>
          </a:p>
          <a:p>
            <a:pPr marL="342900" indent="-342900">
              <a:buClr>
                <a:schemeClr val="dk1"/>
              </a:buClr>
              <a:buSzPts val="2200"/>
              <a:buFont typeface="Arial"/>
              <a:buChar char="•"/>
            </a:pPr>
            <a:r>
              <a:rPr lang="en-GB" sz="1400" b="0" i="0" u="none" strike="noStrike" cap="none" dirty="0">
                <a:solidFill>
                  <a:schemeClr val="dk1"/>
                </a:solidFill>
                <a:latin typeface="Nunito"/>
                <a:ea typeface="Calibri"/>
                <a:cs typeface="Calibri"/>
                <a:sym typeface="Calibri"/>
              </a:rPr>
              <a:t>We are based at the Holloway and Aldgate campuses and also operate remotely.</a:t>
            </a:r>
            <a:r>
              <a:rPr lang="en-GB" dirty="0">
                <a:solidFill>
                  <a:schemeClr val="dk1"/>
                </a:solidFill>
                <a:latin typeface="Nunito"/>
                <a:ea typeface="Calibri"/>
                <a:cs typeface="Calibri"/>
                <a:sym typeface="Calibri"/>
              </a:rPr>
              <a:t> </a:t>
            </a:r>
            <a:endParaRPr sz="1400" b="0" i="0" u="none" strike="noStrike" cap="none">
              <a:solidFill>
                <a:schemeClr val="dk1"/>
              </a:solidFill>
              <a:latin typeface="Nunito"/>
              <a:ea typeface="Arial"/>
              <a:cs typeface="Arial"/>
            </a:endParaRPr>
          </a:p>
          <a:p>
            <a:pPr marL="342900" marR="0" lvl="0" indent="-342900" algn="l" rtl="0">
              <a:lnSpc>
                <a:spcPct val="100000"/>
              </a:lnSpc>
              <a:spcBef>
                <a:spcPts val="0"/>
              </a:spcBef>
              <a:spcAft>
                <a:spcPts val="0"/>
              </a:spcAft>
              <a:buClr>
                <a:schemeClr val="dk1"/>
              </a:buClr>
              <a:buSzPts val="2200"/>
              <a:buFont typeface="Arial"/>
              <a:buChar char="•"/>
            </a:pPr>
            <a:r>
              <a:rPr lang="en-GB" sz="1400" b="0" i="0" u="none" strike="noStrike" cap="none" dirty="0">
                <a:solidFill>
                  <a:schemeClr val="dk1"/>
                </a:solidFill>
                <a:latin typeface="Nunito"/>
                <a:ea typeface="Calibri"/>
                <a:cs typeface="Calibri"/>
                <a:sym typeface="Calibri"/>
              </a:rPr>
              <a:t>Student Rep scheme is a partnership between the Student’s Union and the University.</a:t>
            </a:r>
            <a:endParaRPr sz="1400" b="0" i="0" u="none" strike="noStrike" cap="none">
              <a:solidFill>
                <a:schemeClr val="dk1"/>
              </a:solidFill>
              <a:latin typeface="Nunito"/>
              <a:ea typeface="Arial"/>
              <a:cs typeface="Arial"/>
            </a:endParaRPr>
          </a:p>
          <a:p>
            <a:pPr marL="342900" indent="-342900">
              <a:buClr>
                <a:schemeClr val="dk1"/>
              </a:buClr>
              <a:buSzPts val="2200"/>
              <a:buFont typeface="Arial"/>
              <a:buChar char="•"/>
            </a:pPr>
            <a:r>
              <a:rPr lang="en-GB" sz="1400" b="0" i="0" u="none" strike="noStrike" cap="none" dirty="0">
                <a:solidFill>
                  <a:schemeClr val="dk1"/>
                </a:solidFill>
                <a:latin typeface="Nunito"/>
                <a:ea typeface="Calibri"/>
                <a:cs typeface="Calibri"/>
                <a:sym typeface="Calibri"/>
              </a:rPr>
              <a:t>There should be </a:t>
            </a:r>
            <a:r>
              <a:rPr lang="en-GB" dirty="0">
                <a:solidFill>
                  <a:schemeClr val="dk1"/>
                </a:solidFill>
                <a:latin typeface="Nunito"/>
                <a:ea typeface="Calibri"/>
                <a:cs typeface="Calibri"/>
                <a:sym typeface="Calibri"/>
              </a:rPr>
              <a:t>Student Rep</a:t>
            </a:r>
            <a:r>
              <a:rPr lang="en-GB" sz="1400" b="0" i="0" u="none" strike="noStrike" cap="none" dirty="0">
                <a:solidFill>
                  <a:schemeClr val="dk1"/>
                </a:solidFill>
                <a:latin typeface="Nunito"/>
                <a:ea typeface="Calibri"/>
                <a:cs typeface="Calibri"/>
                <a:sym typeface="Calibri"/>
              </a:rPr>
              <a:t> for each year (or ‘cohort’) of each course at the University</a:t>
            </a:r>
            <a:r>
              <a:rPr lang="en-GB" dirty="0">
                <a:solidFill>
                  <a:schemeClr val="dk1"/>
                </a:solidFill>
                <a:latin typeface="Nunito"/>
                <a:ea typeface="Calibri"/>
                <a:cs typeface="Calibri"/>
                <a:sym typeface="Calibri"/>
              </a:rPr>
              <a:t> </a:t>
            </a:r>
            <a:endParaRPr sz="1400" b="0" i="0" u="none" strike="noStrike" cap="none">
              <a:solidFill>
                <a:schemeClr val="dk1"/>
              </a:solidFill>
              <a:latin typeface="Nunito"/>
              <a:ea typeface="Arial"/>
              <a:cs typeface="Arial"/>
            </a:endParaRPr>
          </a:p>
          <a:p>
            <a:pPr marL="342900" indent="-342900">
              <a:buClr>
                <a:schemeClr val="dk1"/>
              </a:buClr>
              <a:buSzPts val="2200"/>
              <a:buFont typeface="Arial"/>
              <a:buChar char="•"/>
            </a:pPr>
            <a:r>
              <a:rPr lang="en-GB" sz="1400" b="0" i="0" u="none" strike="noStrike" cap="none" dirty="0">
                <a:solidFill>
                  <a:schemeClr val="dk1"/>
                </a:solidFill>
                <a:latin typeface="Nunito"/>
                <a:ea typeface="Calibri"/>
                <a:cs typeface="Calibri"/>
                <a:sym typeface="Calibri"/>
              </a:rPr>
              <a:t>Student Reps are able to achieve an accreditation and recognition on degree transcripts.</a:t>
            </a:r>
            <a:r>
              <a:rPr lang="en-GB" dirty="0">
                <a:solidFill>
                  <a:schemeClr val="dk1"/>
                </a:solidFill>
                <a:latin typeface="Nunito"/>
                <a:ea typeface="Calibri"/>
                <a:cs typeface="Calibri"/>
                <a:sym typeface="Calibri"/>
              </a:rPr>
              <a:t>  </a:t>
            </a:r>
            <a:endParaRPr sz="1400" b="0" i="0" u="none" strike="noStrike" cap="none">
              <a:solidFill>
                <a:schemeClr val="dk1"/>
              </a:solidFill>
              <a:latin typeface="Nunito"/>
              <a:ea typeface="Arial"/>
              <a:cs typeface="Arial"/>
            </a:endParaRPr>
          </a:p>
          <a:p>
            <a:pPr marL="342900" marR="0" lvl="0" indent="-342900" algn="l" rtl="0">
              <a:lnSpc>
                <a:spcPct val="100000"/>
              </a:lnSpc>
              <a:spcBef>
                <a:spcPts val="0"/>
              </a:spcBef>
              <a:spcAft>
                <a:spcPts val="0"/>
              </a:spcAft>
              <a:buClr>
                <a:schemeClr val="dk1"/>
              </a:buClr>
              <a:buSzPts val="2200"/>
              <a:buFont typeface="Arial"/>
              <a:buChar char="•"/>
            </a:pPr>
            <a:r>
              <a:rPr lang="en-GB" sz="1400" b="0" i="0" u="none" strike="noStrike" cap="none" dirty="0">
                <a:solidFill>
                  <a:schemeClr val="dk1"/>
                </a:solidFill>
                <a:latin typeface="Nunito"/>
                <a:ea typeface="Calibri"/>
                <a:cs typeface="Calibri"/>
                <a:sym typeface="Calibri"/>
              </a:rPr>
              <a:t>Student Reps can develop excellent transferable skills such as problem solving, negotiation, communication, lobbying and campaigning</a:t>
            </a:r>
            <a:endParaRPr sz="1400" b="0" i="0" u="none" strike="noStrike" cap="none">
              <a:solidFill>
                <a:schemeClr val="dk1"/>
              </a:solidFill>
              <a:latin typeface="Nunito"/>
              <a:ea typeface="Arial"/>
              <a:cs typeface="Arial"/>
            </a:endParaRPr>
          </a:p>
          <a:p>
            <a:pPr marL="342900" indent="-342900">
              <a:buClr>
                <a:schemeClr val="dk1"/>
              </a:buClr>
              <a:buSzPts val="2200"/>
              <a:buFont typeface="Arial"/>
              <a:buChar char="•"/>
            </a:pPr>
            <a:r>
              <a:rPr lang="en-GB" sz="1400" b="0" i="0" u="none" strike="noStrike" cap="none" dirty="0">
                <a:solidFill>
                  <a:schemeClr val="dk1"/>
                </a:solidFill>
                <a:latin typeface="Nunito"/>
                <a:ea typeface="Calibri"/>
                <a:cs typeface="Calibri"/>
                <a:sym typeface="Calibri"/>
              </a:rPr>
              <a:t>Being a </a:t>
            </a:r>
            <a:r>
              <a:rPr lang="en-GB" dirty="0">
                <a:solidFill>
                  <a:schemeClr val="dk1"/>
                </a:solidFill>
                <a:latin typeface="Nunito"/>
                <a:ea typeface="Calibri"/>
                <a:cs typeface="Calibri"/>
                <a:sym typeface="Calibri"/>
              </a:rPr>
              <a:t>Student</a:t>
            </a:r>
            <a:r>
              <a:rPr lang="en-GB" sz="1400" b="0" i="0" u="none" strike="noStrike" cap="none" dirty="0">
                <a:solidFill>
                  <a:schemeClr val="dk1"/>
                </a:solidFill>
                <a:latin typeface="Nunito"/>
                <a:ea typeface="Calibri"/>
                <a:cs typeface="Calibri"/>
                <a:sym typeface="Calibri"/>
              </a:rPr>
              <a:t> </a:t>
            </a:r>
            <a:r>
              <a:rPr lang="en-GB" dirty="0">
                <a:solidFill>
                  <a:schemeClr val="dk1"/>
                </a:solidFill>
                <a:latin typeface="Nunito"/>
                <a:ea typeface="Calibri"/>
                <a:cs typeface="Calibri"/>
                <a:sym typeface="Calibri"/>
              </a:rPr>
              <a:t>Rep</a:t>
            </a:r>
            <a:r>
              <a:rPr lang="en-GB" sz="1400" b="0" i="0" u="none" strike="noStrike" cap="none" dirty="0">
                <a:solidFill>
                  <a:schemeClr val="dk1"/>
                </a:solidFill>
                <a:latin typeface="Nunito"/>
                <a:ea typeface="Calibri"/>
                <a:cs typeface="Calibri"/>
                <a:sym typeface="Calibri"/>
              </a:rPr>
              <a:t> can be rewarding, enjoyable and help you to get to know other student and a great way to get more involved the Students Union</a:t>
            </a:r>
            <a:r>
              <a:rPr lang="en-GB" dirty="0">
                <a:solidFill>
                  <a:schemeClr val="dk1"/>
                </a:solidFill>
                <a:latin typeface="Nunito"/>
                <a:ea typeface="Calibri"/>
                <a:cs typeface="Calibri"/>
                <a:sym typeface="Calibri"/>
              </a:rPr>
              <a:t> </a:t>
            </a:r>
            <a:endParaRPr sz="1400" b="0" i="0" u="none" strike="noStrike" cap="none">
              <a:solidFill>
                <a:schemeClr val="dk1"/>
              </a:solidFill>
              <a:latin typeface="Nunito"/>
              <a:ea typeface="Arial"/>
              <a:cs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gf6c33d4b89_0_6"/>
          <p:cNvSpPr txBox="1">
            <a:spLocks noGrp="1"/>
          </p:cNvSpPr>
          <p:nvPr>
            <p:ph type="title"/>
          </p:nvPr>
        </p:nvSpPr>
        <p:spPr>
          <a:xfrm>
            <a:off x="145875" y="233524"/>
            <a:ext cx="6333900" cy="5025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t>Advice, Support, Resources and Tools </a:t>
            </a:r>
            <a:endParaRPr/>
          </a:p>
        </p:txBody>
      </p:sp>
      <p:sp>
        <p:nvSpPr>
          <p:cNvPr id="80" name="Google Shape;80;gf6c33d4b89_0_6"/>
          <p:cNvSpPr txBox="1"/>
          <p:nvPr/>
        </p:nvSpPr>
        <p:spPr>
          <a:xfrm>
            <a:off x="0" y="1084892"/>
            <a:ext cx="8611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1" name="Google Shape;81;gf6c33d4b89_0_6"/>
          <p:cNvSpPr txBox="1"/>
          <p:nvPr/>
        </p:nvSpPr>
        <p:spPr>
          <a:xfrm>
            <a:off x="469550" y="899650"/>
            <a:ext cx="7296000" cy="2523738"/>
          </a:xfrm>
          <a:prstGeom prst="rect">
            <a:avLst/>
          </a:prstGeom>
          <a:noFill/>
          <a:ln>
            <a:noFill/>
          </a:ln>
        </p:spPr>
        <p:txBody>
          <a:bodyPr spcFirstLastPara="1" wrap="square" lIns="91425" tIns="91425" rIns="91425" bIns="91425" anchor="t" anchorCtr="0">
            <a:spAutoFit/>
          </a:bodyPr>
          <a:lstStyle/>
          <a:p>
            <a:pPr>
              <a:buSzPts val="1200"/>
            </a:pPr>
            <a:endParaRPr lang="en-US" sz="1200" b="0" i="0" strike="noStrike" cap="none">
              <a:latin typeface="Nunito SemiBold"/>
              <a:ea typeface="Nunito SemiBold"/>
              <a:cs typeface="Nunito SemiBold"/>
            </a:endParaRPr>
          </a:p>
          <a:p>
            <a:pPr>
              <a:buSzPts val="1200"/>
            </a:pPr>
            <a:r>
              <a:rPr lang="en-US" dirty="0">
                <a:solidFill>
                  <a:schemeClr val="dk1"/>
                </a:solidFill>
                <a:latin typeface="Nunito"/>
                <a:ea typeface="Nunito SemiBold"/>
                <a:cs typeface="Nunito SemiBold"/>
              </a:rPr>
              <a:t>The </a:t>
            </a:r>
            <a:r>
              <a:rPr lang="en-US" dirty="0">
                <a:solidFill>
                  <a:schemeClr val="dk1"/>
                </a:solidFill>
                <a:latin typeface="Nunito"/>
                <a:ea typeface="Nunito SemiBold"/>
                <a:cs typeface="Nunito SemiBold"/>
                <a:hlinkClick r:id="rId3">
                  <a:extLst>
                    <a:ext uri="{A12FA001-AC4F-418D-AE19-62706E023703}">
                      <ahyp:hlinkClr xmlns:ahyp="http://schemas.microsoft.com/office/drawing/2018/hyperlinkcolor" val="tx"/>
                    </a:ext>
                  </a:extLst>
                </a:hlinkClick>
              </a:rPr>
              <a:t>Student Rep Handbook 2023-24</a:t>
            </a:r>
            <a:r>
              <a:rPr lang="en-US" dirty="0">
                <a:solidFill>
                  <a:schemeClr val="dk1"/>
                </a:solidFill>
                <a:latin typeface="Nunito"/>
                <a:ea typeface="Nunito SemiBold"/>
                <a:cs typeface="Nunito SemiBold"/>
              </a:rPr>
              <a:t> contain everything you need to know to be a great Student Rep. All the information in this training is within it. It is on our website too. </a:t>
            </a:r>
            <a:endParaRPr lang="en-US" b="0" i="0" u="none" strike="noStrike" cap="none" dirty="0">
              <a:solidFill>
                <a:schemeClr val="dk1"/>
              </a:solidFill>
              <a:latin typeface="Nunito"/>
              <a:ea typeface="Nunito SemiBold"/>
              <a:cs typeface="Nunito SemiBold"/>
            </a:endParaRPr>
          </a:p>
          <a:p>
            <a:pPr marL="457200" marR="0" lvl="0" indent="0" algn="l" rtl="0">
              <a:lnSpc>
                <a:spcPct val="100000"/>
              </a:lnSpc>
              <a:spcBef>
                <a:spcPts val="0"/>
              </a:spcBef>
              <a:spcAft>
                <a:spcPts val="0"/>
              </a:spcAft>
              <a:buClr>
                <a:srgbClr val="000000"/>
              </a:buClr>
              <a:buSzPts val="1400"/>
              <a:buFont typeface="Arial"/>
              <a:buNone/>
            </a:pPr>
            <a:endParaRPr b="0" i="0" u="none" strike="noStrike" cap="none">
              <a:solidFill>
                <a:schemeClr val="dk1"/>
              </a:solidFill>
              <a:latin typeface="Nunito SemiBold"/>
              <a:ea typeface="Nunito SemiBold"/>
              <a:cs typeface="Nunito SemiBold"/>
            </a:endParaRPr>
          </a:p>
          <a:p>
            <a:pPr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SemiBold"/>
              <a:ea typeface="Nunito SemiBold"/>
              <a:cs typeface="Nunito SemiBol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SemiBold"/>
              <a:ea typeface="Nunito SemiBold"/>
              <a:cs typeface="Nunito SemiBold"/>
              <a:sym typeface="Nunito SemiBol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SemiBold"/>
              <a:ea typeface="Nunito SemiBold"/>
              <a:cs typeface="Nunito SemiBold"/>
              <a:sym typeface="Nunito SemiBol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SemiBold"/>
              <a:ea typeface="Nunito SemiBold"/>
              <a:cs typeface="Nunito SemiBold"/>
              <a:sym typeface="Nunito SemiBold"/>
            </a:endParaRPr>
          </a:p>
          <a:p>
            <a:pPr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SemiBold"/>
              <a:ea typeface="Nunito SemiBold"/>
              <a:cs typeface="Nunito SemiBold"/>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SemiBold"/>
              <a:ea typeface="Nunito SemiBold"/>
              <a:cs typeface="Nunito SemiBold"/>
            </a:endParaRPr>
          </a:p>
          <a:p>
            <a:pPr marL="457200">
              <a:buSzPts val="1400"/>
            </a:pPr>
            <a:endParaRPr lang="en-GB">
              <a:latin typeface="Nunito SemiBold"/>
              <a:ea typeface="Nunito SemiBold"/>
              <a:cs typeface="Nunito SemiBold"/>
            </a:endParaRPr>
          </a:p>
        </p:txBody>
      </p:sp>
      <p:pic>
        <p:nvPicPr>
          <p:cNvPr id="2" name="Picture 1">
            <a:extLst>
              <a:ext uri="{FF2B5EF4-FFF2-40B4-BE49-F238E27FC236}">
                <a16:creationId xmlns:a16="http://schemas.microsoft.com/office/drawing/2014/main" id="{CD636699-E928-D02E-DB2E-5C82EE0AD181}"/>
              </a:ext>
            </a:extLst>
          </p:cNvPr>
          <p:cNvPicPr>
            <a:picLocks noChangeAspect="1"/>
          </p:cNvPicPr>
          <p:nvPr/>
        </p:nvPicPr>
        <p:blipFill>
          <a:blip r:embed="rId4"/>
          <a:stretch>
            <a:fillRect/>
          </a:stretch>
        </p:blipFill>
        <p:spPr>
          <a:xfrm>
            <a:off x="2282993" y="2006814"/>
            <a:ext cx="3660607" cy="167881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gf6c33d4b89_0_6"/>
          <p:cNvSpPr txBox="1">
            <a:spLocks noGrp="1"/>
          </p:cNvSpPr>
          <p:nvPr>
            <p:ph type="title"/>
          </p:nvPr>
        </p:nvSpPr>
        <p:spPr>
          <a:xfrm>
            <a:off x="145875" y="233524"/>
            <a:ext cx="6333900" cy="5025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t>Advice, Support, Resources and Tools </a:t>
            </a:r>
            <a:endParaRPr/>
          </a:p>
        </p:txBody>
      </p:sp>
      <p:sp>
        <p:nvSpPr>
          <p:cNvPr id="80" name="Google Shape;80;gf6c33d4b89_0_6"/>
          <p:cNvSpPr txBox="1"/>
          <p:nvPr/>
        </p:nvSpPr>
        <p:spPr>
          <a:xfrm>
            <a:off x="0" y="1084892"/>
            <a:ext cx="8611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1" name="Google Shape;81;gf6c33d4b89_0_6"/>
          <p:cNvSpPr txBox="1"/>
          <p:nvPr/>
        </p:nvSpPr>
        <p:spPr>
          <a:xfrm>
            <a:off x="469550" y="899650"/>
            <a:ext cx="7296000" cy="5047505"/>
          </a:xfrm>
          <a:prstGeom prst="rect">
            <a:avLst/>
          </a:prstGeom>
          <a:noFill/>
          <a:ln>
            <a:noFill/>
          </a:ln>
        </p:spPr>
        <p:txBody>
          <a:bodyPr spcFirstLastPara="1" wrap="square" lIns="91425" tIns="91425" rIns="91425" bIns="91425" anchor="t" anchorCtr="0">
            <a:spAutoFit/>
          </a:bodyPr>
          <a:lstStyle/>
          <a:p>
            <a:pPr marL="457200" indent="-304800">
              <a:buSzPts val="1200"/>
              <a:buFont typeface="Nunito SemiBold"/>
              <a:buChar char="●"/>
            </a:pPr>
            <a:r>
              <a:rPr lang="en-GB" sz="1200" b="0" i="0" u="sng" strike="noStrike" cap="none" dirty="0">
                <a:solidFill>
                  <a:schemeClr val="hlink"/>
                </a:solidFill>
                <a:latin typeface="Nunito"/>
                <a:ea typeface="Nunito SemiBold"/>
                <a:cs typeface="Nunito SemiBold"/>
                <a:sym typeface="Nunito SemiBold"/>
                <a:hlinkClick r:id="rId3">
                  <a:extLst>
                    <a:ext uri="{A12FA001-AC4F-418D-AE19-62706E023703}">
                      <ahyp:hlinkClr xmlns:ahyp="http://schemas.microsoft.com/office/drawing/2018/hyperlinkcolor" val="tx"/>
                    </a:ext>
                  </a:extLst>
                </a:hlinkClick>
              </a:rPr>
              <a:t>Your School Rep Assistant </a:t>
            </a:r>
            <a:r>
              <a:rPr lang="en-GB" sz="1200" b="0" i="0" u="none" strike="noStrike" cap="none" dirty="0">
                <a:solidFill>
                  <a:srgbClr val="000000"/>
                </a:solidFill>
                <a:latin typeface="Nunito"/>
                <a:ea typeface="Nunito SemiBold"/>
                <a:cs typeface="Nunito SemiBold"/>
                <a:sym typeface="Nunito SemiBold"/>
              </a:rPr>
              <a:t>- Student staff member who is your main contact within the Students’ Union. They work five hours a week supporting student reps</a:t>
            </a:r>
            <a:r>
              <a:rPr lang="en-GB" sz="1200" dirty="0">
                <a:latin typeface="Nunito"/>
                <a:ea typeface="Nunito SemiBold"/>
                <a:cs typeface="Nunito SemiBold"/>
                <a:sym typeface="Nunito SemiBold"/>
              </a:rPr>
              <a:t> </a:t>
            </a:r>
            <a:endParaRPr lang="en-US" sz="1200" b="0" i="0" u="none" strike="noStrike" cap="none">
              <a:solidFill>
                <a:srgbClr val="000000"/>
              </a:solidFill>
              <a:latin typeface="Nunito"/>
              <a:ea typeface="Nunito SemiBold"/>
              <a:cs typeface="Nunito SemiBold"/>
            </a:endParaRPr>
          </a:p>
          <a:p>
            <a:pPr marL="45720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rgbClr val="000000"/>
              </a:solidFill>
              <a:latin typeface="Nunito"/>
              <a:ea typeface="Nunito SemiBold"/>
              <a:cs typeface="Nunito SemiBold"/>
            </a:endParaRPr>
          </a:p>
          <a:p>
            <a:pPr marL="457200" indent="-304800">
              <a:buSzPts val="1200"/>
              <a:buFont typeface="Nunito SemiBold"/>
              <a:buChar char="●"/>
            </a:pPr>
            <a:r>
              <a:rPr lang="en-GB" sz="1200" b="0" i="0" u="sng" strike="noStrike" cap="none" dirty="0">
                <a:solidFill>
                  <a:schemeClr val="hlink"/>
                </a:solidFill>
                <a:latin typeface="Nunito"/>
                <a:ea typeface="Nunito SemiBold"/>
                <a:cs typeface="Nunito SemiBold"/>
                <a:sym typeface="Nunito SemiBold"/>
                <a:hlinkClick r:id="rId4">
                  <a:extLst>
                    <a:ext uri="{A12FA001-AC4F-418D-AE19-62706E023703}">
                      <ahyp:hlinkClr xmlns:ahyp="http://schemas.microsoft.com/office/drawing/2018/hyperlinkcolor" val="tx"/>
                    </a:ext>
                  </a:extLst>
                </a:hlinkClick>
              </a:rPr>
              <a:t>Your Vice-President Education Tammika Chambers</a:t>
            </a:r>
            <a:r>
              <a:rPr lang="en-GB" sz="1200" b="0" i="0" u="none" strike="noStrike" cap="none" dirty="0">
                <a:solidFill>
                  <a:srgbClr val="000000"/>
                </a:solidFill>
                <a:latin typeface="Nunito"/>
                <a:ea typeface="Nunito SemiBold"/>
                <a:cs typeface="Nunito SemiBold"/>
                <a:sym typeface="Nunito SemiBold"/>
              </a:rPr>
              <a:t>. Full-time Students’ Union Officer with academic affairs / education remit.</a:t>
            </a:r>
            <a:r>
              <a:rPr lang="en-GB" sz="1200" dirty="0">
                <a:latin typeface="Nunito"/>
                <a:ea typeface="Nunito SemiBold"/>
                <a:cs typeface="Nunito SemiBold"/>
                <a:sym typeface="Nunito SemiBold"/>
              </a:rPr>
              <a:t> </a:t>
            </a:r>
            <a:endParaRPr sz="1200" b="0" i="0" u="none" strike="noStrike" cap="none" dirty="0">
              <a:solidFill>
                <a:srgbClr val="000000"/>
              </a:solidFill>
              <a:latin typeface="Nunito"/>
              <a:ea typeface="Nunito SemiBold"/>
              <a:cs typeface="Nunito SemiBold"/>
            </a:endParaRPr>
          </a:p>
          <a:p>
            <a:pPr marL="45720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rgbClr val="000000"/>
              </a:solidFill>
              <a:latin typeface="Nunito"/>
              <a:ea typeface="Nunito SemiBold"/>
              <a:cs typeface="Nunito SemiBold"/>
            </a:endParaRPr>
          </a:p>
          <a:p>
            <a:pPr marL="457200" indent="-304800">
              <a:buSzPts val="1200"/>
              <a:buFont typeface="Nunito SemiBold"/>
              <a:buChar char="●"/>
            </a:pPr>
            <a:r>
              <a:rPr lang="en-GB" sz="1200" b="0" i="0" u="sng" strike="noStrike" cap="none" dirty="0">
                <a:solidFill>
                  <a:schemeClr val="hlink"/>
                </a:solidFill>
                <a:latin typeface="Nunito"/>
                <a:ea typeface="Nunito SemiBold"/>
                <a:cs typeface="Nunito SemiBold"/>
                <a:sym typeface="Nunito SemiBold"/>
                <a:hlinkClick r:id="rId3">
                  <a:extLst>
                    <a:ext uri="{A12FA001-AC4F-418D-AE19-62706E023703}">
                      <ahyp:hlinkClr xmlns:ahyp="http://schemas.microsoft.com/office/drawing/2018/hyperlinkcolor" val="tx"/>
                    </a:ext>
                  </a:extLst>
                </a:hlinkClick>
              </a:rPr>
              <a:t>Student Rep page</a:t>
            </a:r>
            <a:r>
              <a:rPr lang="en-GB" sz="1200" b="0" i="0" u="none" strike="noStrike" cap="none" dirty="0">
                <a:solidFill>
                  <a:srgbClr val="000000"/>
                </a:solidFill>
                <a:latin typeface="Nunito"/>
                <a:ea typeface="Nunito SemiBold"/>
                <a:cs typeface="Nunito SemiBold"/>
                <a:sym typeface="Nunito SemiBold"/>
              </a:rPr>
              <a:t> on </a:t>
            </a:r>
            <a:r>
              <a:rPr lang="en-GB" sz="1200" b="0" i="0" u="sng" strike="noStrike" cap="none" dirty="0">
                <a:solidFill>
                  <a:schemeClr val="hlink"/>
                </a:solidFill>
                <a:latin typeface="Nunito"/>
                <a:ea typeface="Nunito SemiBold"/>
                <a:cs typeface="Nunito SemiBold"/>
                <a:sym typeface="Nunito SemiBold"/>
                <a:hlinkClick r:id="rId5">
                  <a:extLst>
                    <a:ext uri="{A12FA001-AC4F-418D-AE19-62706E023703}">
                      <ahyp:hlinkClr xmlns:ahyp="http://schemas.microsoft.com/office/drawing/2018/hyperlinkcolor" val="tx"/>
                    </a:ext>
                  </a:extLst>
                </a:hlinkClick>
              </a:rPr>
              <a:t>LMSU website</a:t>
            </a:r>
            <a:r>
              <a:rPr lang="en-GB" sz="1200" b="0" i="0" u="none" strike="noStrike" cap="none" dirty="0">
                <a:solidFill>
                  <a:srgbClr val="000000"/>
                </a:solidFill>
                <a:latin typeface="Nunito"/>
                <a:ea typeface="Nunito SemiBold"/>
                <a:cs typeface="Nunito SemiBold"/>
                <a:sym typeface="Nunito SemiBold"/>
              </a:rPr>
              <a:t> - Full information on Student Reps at London Met. Links to remote Student Rep events such as training and all-school meetings available for all student who have a student username and password.</a:t>
            </a:r>
            <a:r>
              <a:rPr lang="en-GB" sz="1200" dirty="0">
                <a:latin typeface="Nunito"/>
                <a:ea typeface="Nunito SemiBold"/>
                <a:cs typeface="Nunito SemiBold"/>
                <a:sym typeface="Nunito SemiBold"/>
              </a:rPr>
              <a:t> </a:t>
            </a:r>
            <a:endParaRPr sz="1200" b="0" i="0" u="none" strike="noStrike" cap="none" dirty="0">
              <a:solidFill>
                <a:srgbClr val="000000"/>
              </a:solidFill>
              <a:latin typeface="Nunito"/>
              <a:ea typeface="Nunito SemiBold"/>
              <a:cs typeface="Nunito SemiBold"/>
            </a:endParaRPr>
          </a:p>
          <a:p>
            <a:pPr marL="45720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rgbClr val="000000"/>
              </a:solidFill>
              <a:latin typeface="Nunito"/>
              <a:ea typeface="Nunito SemiBold"/>
              <a:cs typeface="Nunito SemiBold"/>
            </a:endParaRPr>
          </a:p>
          <a:p>
            <a:pPr marL="457200" indent="-304800">
              <a:buSzPts val="1200"/>
              <a:buFont typeface="Nunito SemiBold"/>
              <a:buChar char="●"/>
            </a:pPr>
            <a:r>
              <a:rPr lang="en-GB" sz="1200" b="0" i="0" u="sng" strike="noStrike" cap="none" dirty="0">
                <a:solidFill>
                  <a:schemeClr val="hlink"/>
                </a:solidFill>
                <a:latin typeface="Nunito"/>
                <a:ea typeface="Nunito SemiBold"/>
                <a:cs typeface="Nunito SemiBold"/>
                <a:sym typeface="Nunito SemiBold"/>
                <a:hlinkClick r:id="rId6">
                  <a:extLst>
                    <a:ext uri="{A12FA001-AC4F-418D-AE19-62706E023703}">
                      <ahyp:hlinkClr xmlns:ahyp="http://schemas.microsoft.com/office/drawing/2018/hyperlinkcolor" val="tx"/>
                    </a:ext>
                  </a:extLst>
                </a:hlinkClick>
              </a:rPr>
              <a:t>LMSU Volunteers Weblearn Organisation</a:t>
            </a:r>
            <a:r>
              <a:rPr lang="en-GB" sz="1200" b="0" i="0" u="none" strike="noStrike" cap="none" dirty="0">
                <a:solidFill>
                  <a:schemeClr val="dk1"/>
                </a:solidFill>
                <a:latin typeface="Nunito"/>
                <a:ea typeface="Nunito SemiBold"/>
                <a:cs typeface="Nunito SemiBold"/>
                <a:sym typeface="Nunito SemiBold"/>
              </a:rPr>
              <a:t> - training organisation for all volunteers in LMSU (including Student Reps)</a:t>
            </a:r>
            <a:r>
              <a:rPr lang="en-GB" sz="1200" dirty="0">
                <a:solidFill>
                  <a:schemeClr val="dk1"/>
                </a:solidFill>
                <a:latin typeface="Nunito"/>
                <a:ea typeface="Nunito SemiBold"/>
                <a:cs typeface="Nunito SemiBold"/>
                <a:sym typeface="Nunito SemiBold"/>
              </a:rPr>
              <a:t> </a:t>
            </a:r>
            <a:endParaRPr sz="1200" b="0" i="0" u="none" strike="noStrike" cap="none">
              <a:solidFill>
                <a:schemeClr val="dk1"/>
              </a:solidFill>
              <a:latin typeface="Nunito"/>
              <a:ea typeface="Nunito SemiBold"/>
              <a:cs typeface="Nunito SemiBold"/>
            </a:endParaRPr>
          </a:p>
          <a:p>
            <a:pPr marL="457200" marR="0" lvl="0" indent="-304800" algn="l" rtl="0">
              <a:lnSpc>
                <a:spcPct val="100000"/>
              </a:lnSpc>
              <a:spcBef>
                <a:spcPts val="0"/>
              </a:spcBef>
              <a:spcAft>
                <a:spcPts val="0"/>
              </a:spcAft>
              <a:buClr>
                <a:schemeClr val="dk1"/>
              </a:buClr>
              <a:buSzPts val="1200"/>
              <a:buFont typeface="Nunito SemiBold"/>
              <a:buChar char="●"/>
            </a:pPr>
            <a:br>
              <a:rPr lang="en-GB" sz="1200" b="0" i="0" u="none" strike="noStrike" cap="none" dirty="0">
                <a:latin typeface="Nunito"/>
                <a:ea typeface="Nunito SemiBold"/>
                <a:cs typeface="Nunito SemiBold"/>
              </a:rPr>
            </a:br>
            <a:r>
              <a:rPr lang="en-GB" sz="1200" b="0" i="0" u="sng" strike="noStrike" cap="none" dirty="0">
                <a:solidFill>
                  <a:schemeClr val="accent5"/>
                </a:solidFill>
                <a:latin typeface="Nunito"/>
                <a:ea typeface="Nunito SemiBold"/>
                <a:cs typeface="Nunito SemiBold"/>
                <a:sym typeface="Nunito SemiBold"/>
                <a:hlinkClick r:id="rId7">
                  <a:extLst>
                    <a:ext uri="{A12FA001-AC4F-418D-AE19-62706E023703}">
                      <ahyp:hlinkClr xmlns:ahyp="http://schemas.microsoft.com/office/drawing/2018/hyperlinkcolor" val="tx"/>
                    </a:ext>
                  </a:extLst>
                </a:hlinkClick>
              </a:rPr>
              <a:t>London Met Student Zone </a:t>
            </a:r>
            <a:r>
              <a:rPr lang="en-GB" sz="1200" b="0" i="0" u="none" strike="noStrike" cap="none" dirty="0">
                <a:solidFill>
                  <a:schemeClr val="dk1"/>
                </a:solidFill>
                <a:latin typeface="Nunito"/>
                <a:ea typeface="Nunito SemiBold"/>
                <a:cs typeface="Nunito SemiBold"/>
                <a:sym typeface="Nunito SemiBold"/>
              </a:rPr>
              <a:t>- loads of useful information about London Met </a:t>
            </a:r>
            <a:r>
              <a:rPr lang="en-GB" sz="1200" b="0" i="0" u="none" strike="noStrike" cap="none" err="1">
                <a:solidFill>
                  <a:schemeClr val="dk1"/>
                </a:solidFill>
                <a:latin typeface="Nunito"/>
                <a:ea typeface="Nunito SemiBold"/>
                <a:cs typeface="Nunito SemiBold"/>
                <a:sym typeface="Nunito SemiBold"/>
              </a:rPr>
              <a:t>uni</a:t>
            </a:r>
            <a:r>
              <a:rPr lang="en-GB" sz="1200" b="0" i="0" u="none" strike="noStrike" cap="none" dirty="0">
                <a:solidFill>
                  <a:schemeClr val="dk1"/>
                </a:solidFill>
                <a:latin typeface="Nunito"/>
                <a:ea typeface="Nunito SemiBold"/>
                <a:cs typeface="Nunito SemiBold"/>
                <a:sym typeface="Nunito SemiBold"/>
              </a:rPr>
              <a:t> which student may ask you about.</a:t>
            </a:r>
            <a:endParaRPr sz="1200" b="0" i="0" u="none" strike="noStrike" cap="none" dirty="0">
              <a:solidFill>
                <a:schemeClr val="dk1"/>
              </a:solidFill>
              <a:latin typeface="Nunito"/>
              <a:ea typeface="Nunito SemiBold"/>
              <a:cs typeface="Nunito SemiBold"/>
              <a:sym typeface="Nunito SemiBold"/>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Nunito SemiBold"/>
              <a:ea typeface="Nunito SemiBold"/>
              <a:cs typeface="Nunito SemiBold"/>
              <a:sym typeface="Nunito SemiBold"/>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Nunito SemiBold"/>
              <a:ea typeface="Nunito SemiBold"/>
              <a:cs typeface="Nunito SemiBold"/>
              <a:sym typeface="Nunito SemiBold"/>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SemiBold"/>
              <a:ea typeface="Nunito SemiBold"/>
              <a:cs typeface="Nunito SemiBold"/>
              <a:sym typeface="Nunito SemiBol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SemiBold"/>
              <a:ea typeface="Nunito SemiBold"/>
              <a:cs typeface="Nunito SemiBold"/>
              <a:sym typeface="Nunito SemiBol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SemiBold"/>
              <a:ea typeface="Nunito SemiBold"/>
              <a:cs typeface="Nunito SemiBold"/>
              <a:sym typeface="Nunito SemiBol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SemiBold"/>
              <a:ea typeface="Nunito SemiBold"/>
              <a:cs typeface="Nunito SemiBold"/>
              <a:sym typeface="Nunito SemiBol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SemiBold"/>
              <a:ea typeface="Nunito SemiBold"/>
              <a:cs typeface="Nunito SemiBold"/>
              <a:sym typeface="Nunito SemiBol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SemiBold"/>
              <a:ea typeface="Nunito SemiBold"/>
              <a:cs typeface="Nunito SemiBold"/>
              <a:sym typeface="Nunito SemiBold"/>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SemiBold"/>
              <a:ea typeface="Nunito SemiBold"/>
              <a:cs typeface="Nunito SemiBold"/>
              <a:sym typeface="Nunito SemiBold"/>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SemiBold"/>
              <a:ea typeface="Nunito SemiBold"/>
              <a:cs typeface="Nunito SemiBold"/>
              <a:sym typeface="Nunito SemiBold"/>
            </a:endParaRPr>
          </a:p>
        </p:txBody>
      </p:sp>
    </p:spTree>
    <p:extLst>
      <p:ext uri="{BB962C8B-B14F-4D97-AF65-F5344CB8AC3E}">
        <p14:creationId xmlns:p14="http://schemas.microsoft.com/office/powerpoint/2010/main" val="3547772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6"/>
          <p:cNvSpPr txBox="1">
            <a:spLocks noGrp="1"/>
          </p:cNvSpPr>
          <p:nvPr>
            <p:ph type="title"/>
          </p:nvPr>
        </p:nvSpPr>
        <p:spPr>
          <a:xfrm>
            <a:off x="145875" y="233524"/>
            <a:ext cx="6333900" cy="5025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t>Students’ Union Contact information </a:t>
            </a:r>
            <a:endParaRPr/>
          </a:p>
        </p:txBody>
      </p:sp>
      <p:sp>
        <p:nvSpPr>
          <p:cNvPr id="87" name="Google Shape;87;p6"/>
          <p:cNvSpPr txBox="1"/>
          <p:nvPr/>
        </p:nvSpPr>
        <p:spPr>
          <a:xfrm>
            <a:off x="273428" y="1067616"/>
            <a:ext cx="7767300" cy="4339619"/>
          </a:xfrm>
          <a:prstGeom prst="rect">
            <a:avLst/>
          </a:prstGeom>
          <a:noFill/>
          <a:ln>
            <a:noFill/>
          </a:ln>
        </p:spPr>
        <p:txBody>
          <a:bodyPr spcFirstLastPara="1" wrap="square" lIns="91425" tIns="91425" rIns="91425" bIns="91425" anchor="t" anchorCtr="0">
            <a:spAutoFit/>
          </a:bodyPr>
          <a:lstStyle/>
          <a:p>
            <a:pPr>
              <a:buSzPts val="1000"/>
            </a:pPr>
            <a:r>
              <a:rPr lang="en-GB" sz="1000" b="0" i="0" u="none" strike="noStrike" cap="none" dirty="0">
                <a:solidFill>
                  <a:srgbClr val="000000"/>
                </a:solidFill>
                <a:latin typeface="Nunito"/>
                <a:ea typeface="Nunito SemiBold"/>
                <a:cs typeface="Nunito SemiBold"/>
                <a:sym typeface="Nunito SemiBold"/>
              </a:rPr>
              <a:t>The School Rep Assistant for your school is your main contact point in LMSU. They are current London Met Students (and often current Students Reps) employed part-time by LMSU to support the Student Reps scheme. Tammika Chambers, </a:t>
            </a:r>
            <a:r>
              <a:rPr lang="en-GB" sz="1000" dirty="0">
                <a:latin typeface="Nunito"/>
                <a:ea typeface="Nunito SemiBold"/>
                <a:cs typeface="Nunito SemiBold"/>
                <a:sym typeface="Nunito SemiBold"/>
              </a:rPr>
              <a:t>Vice President </a:t>
            </a:r>
            <a:r>
              <a:rPr lang="en-GB" sz="1000" b="0" i="0" u="none" strike="noStrike" cap="none" dirty="0">
                <a:solidFill>
                  <a:srgbClr val="000000"/>
                </a:solidFill>
                <a:latin typeface="Nunito"/>
                <a:ea typeface="Nunito SemiBold"/>
                <a:cs typeface="Nunito SemiBold"/>
                <a:sym typeface="Nunito SemiBold"/>
              </a:rPr>
              <a:t>Education is the elected officer who mainly works with and supports Student Reps from LMSU</a:t>
            </a:r>
            <a:r>
              <a:rPr lang="en-GB" sz="1000" dirty="0">
                <a:latin typeface="Nunito"/>
                <a:ea typeface="Nunito SemiBold"/>
                <a:cs typeface="Nunito SemiBold"/>
                <a:sym typeface="Nunito SemiBold"/>
              </a:rPr>
              <a:t> </a:t>
            </a:r>
            <a:endParaRPr lang="en-US" sz="1000" b="0" i="0" u="none" strike="noStrike" cap="none">
              <a:solidFill>
                <a:srgbClr val="000000"/>
              </a:solidFill>
              <a:latin typeface="Nunito"/>
              <a:ea typeface="Nunito SemiBold"/>
              <a:cs typeface="Nunito SemiBold"/>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dirty="0">
              <a:solidFill>
                <a:srgbClr val="000000"/>
              </a:solidFill>
              <a:latin typeface="Nunito"/>
              <a:ea typeface="Nunito SemiBold"/>
              <a:cs typeface="Nunito SemiBold"/>
            </a:endParaRPr>
          </a:p>
          <a:p>
            <a:pPr marL="0" marR="0" lvl="0" indent="0" algn="l" rtl="0">
              <a:lnSpc>
                <a:spcPct val="100000"/>
              </a:lnSpc>
              <a:spcBef>
                <a:spcPts val="0"/>
              </a:spcBef>
              <a:spcAft>
                <a:spcPts val="0"/>
              </a:spcAft>
              <a:buClr>
                <a:srgbClr val="000000"/>
              </a:buClr>
              <a:buSzPts val="1000"/>
              <a:buFont typeface="Arial"/>
              <a:buNone/>
            </a:pPr>
            <a:r>
              <a:rPr lang="en-GB" sz="1000" b="1" i="0" u="none" strike="noStrike" cap="none" dirty="0">
                <a:solidFill>
                  <a:srgbClr val="000000"/>
                </a:solidFill>
                <a:latin typeface="Nunito"/>
                <a:ea typeface="Nunito"/>
                <a:cs typeface="Nunito"/>
                <a:sym typeface="Nunito"/>
              </a:rPr>
              <a:t>Guildhall School of Business and Law (GSBL) and School of Human Sciences (SHSC):</a:t>
            </a:r>
            <a:endParaRPr sz="1000" b="1" i="0" u="none" strike="noStrike" cap="none" dirty="0">
              <a:solidFill>
                <a:srgbClr val="000000"/>
              </a:solidFill>
              <a:latin typeface="Nunito"/>
              <a:ea typeface="Nunito"/>
              <a:cs typeface="Nunito"/>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dirty="0">
                <a:solidFill>
                  <a:srgbClr val="000000"/>
                </a:solidFill>
                <a:latin typeface="Nunito"/>
                <a:ea typeface="Nunito SemiBold"/>
                <a:cs typeface="Nunito SemiBold"/>
                <a:sym typeface="Nunito SemiBold"/>
              </a:rPr>
              <a:t>Margarita Damai</a:t>
            </a:r>
            <a:endParaRPr sz="1000" b="0" i="0" u="none" strike="noStrike" cap="none">
              <a:solidFill>
                <a:srgbClr val="000000"/>
              </a:solidFill>
              <a:latin typeface="Nunito"/>
              <a:ea typeface="Nunito SemiBold"/>
              <a:cs typeface="Nunito SemiBold"/>
            </a:endParaRPr>
          </a:p>
          <a:p>
            <a:pPr marL="0" marR="0" lvl="0" indent="0" algn="l" rtl="0">
              <a:lnSpc>
                <a:spcPct val="100000"/>
              </a:lnSpc>
              <a:spcBef>
                <a:spcPts val="0"/>
              </a:spcBef>
              <a:spcAft>
                <a:spcPts val="0"/>
              </a:spcAft>
              <a:buClr>
                <a:srgbClr val="000000"/>
              </a:buClr>
              <a:buSzPts val="1000"/>
              <a:buFont typeface="Arial"/>
              <a:buNone/>
            </a:pPr>
            <a:r>
              <a:rPr lang="en-GB" sz="1000" b="0" i="0" strike="noStrike" cap="none" dirty="0">
                <a:solidFill>
                  <a:schemeClr val="tx1"/>
                </a:solidFill>
                <a:latin typeface="Nunito"/>
                <a:ea typeface="Nunito SemiBold"/>
                <a:cs typeface="Nunito SemiBold"/>
                <a:sym typeface="Nunito SemiBold"/>
              </a:rPr>
              <a:t>schoolrepsGSBLHS@londonmet.ac.uk</a:t>
            </a:r>
            <a:endParaRPr sz="1000" b="0" i="0" strike="noStrike" cap="none">
              <a:solidFill>
                <a:schemeClr val="tx1"/>
              </a:solidFill>
              <a:latin typeface="Nunito"/>
              <a:ea typeface="Nunito SemiBold"/>
              <a:cs typeface="Nunito SemiBold"/>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dirty="0">
              <a:solidFill>
                <a:srgbClr val="000000"/>
              </a:solidFill>
              <a:latin typeface="Nunito"/>
              <a:ea typeface="Nunito"/>
              <a:cs typeface="Nunito"/>
            </a:endParaRPr>
          </a:p>
          <a:p>
            <a:pPr>
              <a:buSzPts val="1000"/>
            </a:pPr>
            <a:r>
              <a:rPr lang="en-GB" sz="1000" b="1" i="0" u="none" strike="noStrike" cap="none" dirty="0">
                <a:solidFill>
                  <a:srgbClr val="000000"/>
                </a:solidFill>
                <a:latin typeface="Nunito"/>
                <a:ea typeface="Nunito"/>
                <a:cs typeface="Nunito"/>
                <a:sym typeface="Nunito"/>
              </a:rPr>
              <a:t>School of Social Sciences and Professions (SSSP</a:t>
            </a:r>
            <a:r>
              <a:rPr lang="en-GB" sz="1000" b="1" dirty="0">
                <a:latin typeface="Nunito"/>
                <a:ea typeface="Nunito"/>
                <a:cs typeface="Nunito"/>
                <a:sym typeface="Nunito"/>
              </a:rPr>
              <a:t>) and School of the Build Environment :</a:t>
            </a:r>
            <a:endParaRPr sz="1000" b="1" i="0" u="none" strike="noStrike" cap="none" dirty="0">
              <a:solidFill>
                <a:srgbClr val="000000"/>
              </a:solidFill>
              <a:latin typeface="Nunito"/>
              <a:ea typeface="Nunito"/>
              <a:cs typeface="Nunito"/>
            </a:endParaRPr>
          </a:p>
          <a:p>
            <a:r>
              <a:rPr lang="en-GB" sz="1000" dirty="0">
                <a:latin typeface="Nunito"/>
              </a:rPr>
              <a:t>Sharanya Ratnam</a:t>
            </a:r>
            <a:br>
              <a:rPr lang="en-GB" sz="1000" dirty="0">
                <a:latin typeface="Nunito"/>
              </a:rPr>
            </a:br>
            <a:r>
              <a:rPr lang="en-GB" sz="1000" dirty="0">
                <a:latin typeface="Nunito"/>
              </a:rPr>
              <a:t>tssratn1@londonmet.ac.uk</a:t>
            </a:r>
          </a:p>
          <a:p>
            <a:pPr marL="0" marR="0" lvl="0" indent="0" algn="l" rtl="0">
              <a:lnSpc>
                <a:spcPct val="100000"/>
              </a:lnSpc>
              <a:spcBef>
                <a:spcPts val="0"/>
              </a:spcBef>
              <a:spcAft>
                <a:spcPts val="0"/>
              </a:spcAft>
              <a:buClr>
                <a:srgbClr val="000000"/>
              </a:buClr>
              <a:buSzPts val="1000"/>
              <a:buFont typeface="Arial"/>
              <a:buNone/>
            </a:pPr>
            <a:endParaRPr lang="en-GB" sz="1000" b="0" i="0" u="sng" strike="noStrike" cap="none" dirty="0">
              <a:solidFill>
                <a:schemeClr val="hlink"/>
              </a:solidFill>
              <a:latin typeface="Nunito"/>
              <a:ea typeface="Nunito SemiBold"/>
              <a:cs typeface="Nunito SemiBold"/>
            </a:endParaRPr>
          </a:p>
          <a:p>
            <a:pPr marL="0" marR="0" lvl="0" indent="0" algn="l" rtl="0">
              <a:lnSpc>
                <a:spcPct val="100000"/>
              </a:lnSpc>
              <a:spcBef>
                <a:spcPts val="0"/>
              </a:spcBef>
              <a:spcAft>
                <a:spcPts val="0"/>
              </a:spcAft>
              <a:buClr>
                <a:srgbClr val="000000"/>
              </a:buClr>
              <a:buSzPts val="1000"/>
              <a:buFont typeface="Arial"/>
              <a:buNone/>
            </a:pPr>
            <a:r>
              <a:rPr lang="en-GB" sz="1000" b="1" i="0" u="none" strike="noStrike" cap="none" dirty="0">
                <a:solidFill>
                  <a:srgbClr val="000000"/>
                </a:solidFill>
                <a:latin typeface="Nunito"/>
                <a:ea typeface="Nunito"/>
                <a:cs typeface="Nunito"/>
                <a:sym typeface="Nunito"/>
              </a:rPr>
              <a:t>Schools of Computing and Digital Media (SCDM) and Art, Architecture and Design (AAD):</a:t>
            </a:r>
            <a:br>
              <a:rPr lang="en-GB" sz="1000" b="1" i="0" u="none" strike="noStrike" cap="none" dirty="0">
                <a:latin typeface="Nunito"/>
                <a:ea typeface="Nunito"/>
                <a:cs typeface="Nunito"/>
              </a:rPr>
            </a:br>
            <a:r>
              <a:rPr lang="en-GB" sz="1000" b="0" i="0" u="none" strike="noStrike" cap="none" dirty="0">
                <a:solidFill>
                  <a:schemeClr val="dk1"/>
                </a:solidFill>
                <a:latin typeface="Nunito"/>
                <a:ea typeface="Nunito SemiBold"/>
                <a:cs typeface="Nunito SemiBold"/>
                <a:sym typeface="Nunito SemiBold"/>
              </a:rPr>
              <a:t>Chiara Della Corte </a:t>
            </a:r>
            <a:br>
              <a:rPr lang="en-GB" sz="1000" b="0" i="0" u="none" strike="noStrike" cap="none" dirty="0">
                <a:latin typeface="Nunito"/>
                <a:ea typeface="Nunito SemiBold"/>
                <a:cs typeface="Nunito SemiBold"/>
              </a:rPr>
            </a:br>
            <a:r>
              <a:rPr lang="en-GB" sz="1000" b="0" i="0" strike="noStrike" cap="none" dirty="0">
                <a:solidFill>
                  <a:schemeClr val="tx1"/>
                </a:solidFill>
                <a:latin typeface="Nunito"/>
                <a:ea typeface="Nunito SemiBold"/>
                <a:cs typeface="Nunito SemiBold"/>
                <a:sym typeface="Nunito SemiBold"/>
              </a:rPr>
              <a:t>schoolrepsSCDMAAD@londonmet.ac.uk</a:t>
            </a:r>
            <a:endParaRPr sz="1000" b="0" i="0" strike="noStrike" cap="none">
              <a:solidFill>
                <a:schemeClr val="tx1"/>
              </a:solidFill>
              <a:latin typeface="Nunito"/>
              <a:ea typeface="Nunito SemiBold"/>
              <a:cs typeface="Nunito SemiBold"/>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dirty="0">
              <a:solidFill>
                <a:schemeClr val="dk1"/>
              </a:solidFill>
              <a:latin typeface="Nunito"/>
              <a:ea typeface="Nunito SemiBold"/>
              <a:cs typeface="Nunito SemiBold"/>
            </a:endParaRPr>
          </a:p>
          <a:p>
            <a:pPr marL="0" marR="0" lvl="0" indent="0" algn="l" rtl="0">
              <a:lnSpc>
                <a:spcPct val="100000"/>
              </a:lnSpc>
              <a:spcBef>
                <a:spcPts val="0"/>
              </a:spcBef>
              <a:spcAft>
                <a:spcPts val="0"/>
              </a:spcAft>
              <a:buClr>
                <a:srgbClr val="000000"/>
              </a:buClr>
              <a:buSzPts val="1000"/>
              <a:buFont typeface="Arial"/>
              <a:buNone/>
            </a:pPr>
            <a:r>
              <a:rPr lang="en-GB" sz="1000" b="1" i="0" u="none" strike="noStrike" cap="none" dirty="0">
                <a:solidFill>
                  <a:schemeClr val="dk1"/>
                </a:solidFill>
                <a:latin typeface="Nunito"/>
                <a:ea typeface="Nunito"/>
                <a:cs typeface="Nunito"/>
                <a:sym typeface="Nunito"/>
              </a:rPr>
              <a:t>The full-time Officers in LMSU with the education and academic affairs remit in LMSU is:</a:t>
            </a:r>
            <a:endParaRPr sz="1000" b="1" i="0" u="none" strike="noStrike" cap="none">
              <a:solidFill>
                <a:schemeClr val="dk1"/>
              </a:solidFill>
              <a:latin typeface="Nunito"/>
              <a:ea typeface="Nunito"/>
              <a:cs typeface="Nunito"/>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dirty="0">
                <a:solidFill>
                  <a:schemeClr val="dk1"/>
                </a:solidFill>
                <a:latin typeface="Nunito"/>
                <a:ea typeface="Nunito SemiBold"/>
                <a:cs typeface="Nunito SemiBold"/>
                <a:sym typeface="Nunito SemiBold"/>
              </a:rPr>
              <a:t>Tammika Chambers</a:t>
            </a:r>
            <a:endParaRPr sz="1000" b="0" i="0" u="none" strike="noStrike" cap="none">
              <a:solidFill>
                <a:schemeClr val="dk1"/>
              </a:solidFill>
              <a:latin typeface="Nunito"/>
              <a:ea typeface="Nunito SemiBold"/>
              <a:cs typeface="Nunito SemiBold"/>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dirty="0">
                <a:solidFill>
                  <a:schemeClr val="dk1"/>
                </a:solidFill>
                <a:latin typeface="Nunito"/>
                <a:ea typeface="Nunito SemiBold"/>
                <a:cs typeface="Nunito SemiBold"/>
                <a:sym typeface="Nunito SemiBold"/>
              </a:rPr>
              <a:t>VP Education</a:t>
            </a:r>
            <a:endParaRPr sz="1000" b="0" i="0" u="none" strike="noStrike" cap="none">
              <a:solidFill>
                <a:schemeClr val="dk1"/>
              </a:solidFill>
              <a:latin typeface="Nunito"/>
              <a:ea typeface="Nunito SemiBold"/>
              <a:cs typeface="Nunito SemiBold"/>
            </a:endParaRPr>
          </a:p>
          <a:p>
            <a:pPr marL="0" marR="0" lvl="0" indent="0" algn="l" rtl="0">
              <a:lnSpc>
                <a:spcPct val="100000"/>
              </a:lnSpc>
              <a:spcBef>
                <a:spcPts val="0"/>
              </a:spcBef>
              <a:spcAft>
                <a:spcPts val="0"/>
              </a:spcAft>
              <a:buClr>
                <a:schemeClr val="dk1"/>
              </a:buClr>
              <a:buSzPts val="1100"/>
              <a:buFont typeface="Arial"/>
              <a:buNone/>
            </a:pPr>
            <a:r>
              <a:rPr lang="en-GB" sz="1000" b="0" i="0" u="sng" strike="noStrike" cap="none" dirty="0">
                <a:solidFill>
                  <a:schemeClr val="hlink"/>
                </a:solidFill>
                <a:latin typeface="Nunito"/>
                <a:ea typeface="Nunito SemiBold"/>
                <a:cs typeface="Nunito SemiBold"/>
                <a:sym typeface="Nunito SemiBold"/>
                <a:hlinkClick r:id="rId3">
                  <a:extLst>
                    <a:ext uri="{A12FA001-AC4F-418D-AE19-62706E023703}">
                      <ahyp:hlinkClr xmlns:ahyp="http://schemas.microsoft.com/office/drawing/2018/hyperlinkcolor" val="tx"/>
                    </a:ext>
                  </a:extLst>
                </a:hlinkClick>
              </a:rPr>
              <a:t>su.education@londonmet.ac.uk</a:t>
            </a:r>
            <a:endParaRPr sz="1000" b="0" i="0" u="none" strike="noStrike" cap="none" dirty="0">
              <a:solidFill>
                <a:schemeClr val="hlink"/>
              </a:solidFill>
              <a:latin typeface="Nunito"/>
              <a:ea typeface="Nunito SemiBold"/>
              <a:cs typeface="Nunito SemiBold"/>
              <a:sym typeface="Nunito SemiBold"/>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Nunito"/>
              <a:ea typeface="Nunito"/>
              <a:cs typeface="Nunito"/>
              <a:sym typeface="Nuni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SemiBold"/>
              <a:ea typeface="Nunito SemiBold"/>
              <a:cs typeface="Nunito SemiBold"/>
              <a:sym typeface="Nunito SemiBol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SemiBold"/>
              <a:ea typeface="Nunito SemiBold"/>
              <a:cs typeface="Nunito SemiBold"/>
              <a:sym typeface="Nunito SemiBol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SemiBold"/>
              <a:ea typeface="Nunito SemiBold"/>
              <a:cs typeface="Nunito SemiBold"/>
              <a:sym typeface="Nunito SemiBol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SemiBold"/>
              <a:ea typeface="Nunito SemiBold"/>
              <a:cs typeface="Nunito SemiBold"/>
              <a:sym typeface="Nunito Semi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7"/>
          <p:cNvSpPr txBox="1">
            <a:spLocks noGrp="1"/>
          </p:cNvSpPr>
          <p:nvPr>
            <p:ph type="title"/>
          </p:nvPr>
        </p:nvSpPr>
        <p:spPr>
          <a:xfrm>
            <a:off x="145875" y="233524"/>
            <a:ext cx="6333900" cy="5025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t>School / University contact information </a:t>
            </a:r>
            <a:endParaRPr/>
          </a:p>
        </p:txBody>
      </p:sp>
      <p:graphicFrame>
        <p:nvGraphicFramePr>
          <p:cNvPr id="93" name="Google Shape;93;p7"/>
          <p:cNvGraphicFramePr/>
          <p:nvPr>
            <p:extLst>
              <p:ext uri="{D42A27DB-BD31-4B8C-83A1-F6EECF244321}">
                <p14:modId xmlns:p14="http://schemas.microsoft.com/office/powerpoint/2010/main" val="1063159204"/>
              </p:ext>
            </p:extLst>
          </p:nvPr>
        </p:nvGraphicFramePr>
        <p:xfrm>
          <a:off x="145875" y="994668"/>
          <a:ext cx="8628996" cy="3261428"/>
        </p:xfrm>
        <a:graphic>
          <a:graphicData uri="http://schemas.openxmlformats.org/drawingml/2006/table">
            <a:tbl>
              <a:tblPr firstRow="1" bandRow="1">
                <a:noFill/>
                <a:tableStyleId>{AF74C4BD-555E-4FA1-97E3-B736630EF5F6}</a:tableStyleId>
              </a:tblPr>
              <a:tblGrid>
                <a:gridCol w="1003823">
                  <a:extLst>
                    <a:ext uri="{9D8B030D-6E8A-4147-A177-3AD203B41FA5}">
                      <a16:colId xmlns:a16="http://schemas.microsoft.com/office/drawing/2014/main" val="20000"/>
                    </a:ext>
                  </a:extLst>
                </a:gridCol>
                <a:gridCol w="2657025">
                  <a:extLst>
                    <a:ext uri="{9D8B030D-6E8A-4147-A177-3AD203B41FA5}">
                      <a16:colId xmlns:a16="http://schemas.microsoft.com/office/drawing/2014/main" val="20001"/>
                    </a:ext>
                  </a:extLst>
                </a:gridCol>
                <a:gridCol w="2245178">
                  <a:extLst>
                    <a:ext uri="{9D8B030D-6E8A-4147-A177-3AD203B41FA5}">
                      <a16:colId xmlns:a16="http://schemas.microsoft.com/office/drawing/2014/main" val="20002"/>
                    </a:ext>
                  </a:extLst>
                </a:gridCol>
                <a:gridCol w="2722970">
                  <a:extLst>
                    <a:ext uri="{9D8B030D-6E8A-4147-A177-3AD203B41FA5}">
                      <a16:colId xmlns:a16="http://schemas.microsoft.com/office/drawing/2014/main" val="20003"/>
                    </a:ext>
                  </a:extLst>
                </a:gridCol>
              </a:tblGrid>
              <a:tr h="597825">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School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Head of Student Experience and Academic Outcomes (HOSE)</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Head of School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School Business Manager (School Office Head) </a:t>
                      </a:r>
                      <a:endParaRPr sz="1400" u="none" strike="noStrike" cap="none"/>
                    </a:p>
                  </a:txBody>
                  <a:tcPr marL="91450" marR="91450" marT="45725" marB="45725"/>
                </a:tc>
                <a:extLst>
                  <a:ext uri="{0D108BD9-81ED-4DB2-BD59-A6C34878D82A}">
                    <a16:rowId xmlns:a16="http://schemas.microsoft.com/office/drawing/2014/main" val="10000"/>
                  </a:ext>
                </a:extLst>
              </a:tr>
              <a:tr h="36520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dirty="0">
                          <a:latin typeface="Nunito"/>
                          <a:ea typeface="Nunito"/>
                          <a:cs typeface="Nunito"/>
                          <a:sym typeface="Nunito"/>
                        </a:rPr>
                        <a:t>AAD</a:t>
                      </a:r>
                      <a:endParaRPr sz="1000" u="none" strike="noStrike" cap="none" dirty="0">
                        <a:latin typeface="Nunito"/>
                        <a:ea typeface="Nunito"/>
                        <a:cs typeface="Nunito"/>
                        <a:sym typeface="Nunito"/>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dirty="0">
                          <a:latin typeface="Nunito"/>
                          <a:ea typeface="Nunito"/>
                          <a:cs typeface="Nunito"/>
                          <a:sym typeface="Nunito"/>
                        </a:rPr>
                        <a:t>Emma Davenport E.Davenport@londonmet.ac.uk</a:t>
                      </a:r>
                      <a:endParaRPr sz="1000" u="none" strike="noStrike" cap="none" dirty="0">
                        <a:latin typeface="Nunito"/>
                        <a:ea typeface="Nunito"/>
                        <a:cs typeface="Nunito"/>
                        <a:sym typeface="Nunito"/>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dirty="0">
                          <a:latin typeface="Nunito"/>
                          <a:ea typeface="Nunito"/>
                          <a:cs typeface="Nunito"/>
                          <a:sym typeface="Nunito"/>
                        </a:rPr>
                        <a:t>Anne Markey a.markey@londonmet.ac.uk</a:t>
                      </a:r>
                      <a:endParaRPr sz="1000" u="none" strike="noStrike" cap="none" dirty="0">
                        <a:latin typeface="Nunito"/>
                        <a:ea typeface="Nunito"/>
                        <a:cs typeface="Nunito"/>
                        <a:sym typeface="Nunito"/>
                      </a:endParaRPr>
                    </a:p>
                  </a:txBody>
                  <a:tcPr marL="91450" marR="91450" marT="45725" marB="45725"/>
                </a:tc>
                <a:tc>
                  <a:txBody>
                    <a:bodyPr/>
                    <a:lstStyle/>
                    <a:p>
                      <a:pPr marL="0" marR="0" lvl="0" indent="0" algn="l">
                        <a:lnSpc>
                          <a:spcPct val="100000"/>
                        </a:lnSpc>
                        <a:spcBef>
                          <a:spcPts val="0"/>
                        </a:spcBef>
                        <a:spcAft>
                          <a:spcPts val="0"/>
                        </a:spcAft>
                        <a:buNone/>
                      </a:pPr>
                      <a:r>
                        <a:rPr lang="en-GB" sz="1000" b="0" i="0" u="none" strike="noStrike" cap="none" noProof="0" dirty="0"/>
                        <a:t>Kamile </a:t>
                      </a:r>
                      <a:r>
                        <a:rPr lang="en-GB" sz="1000" b="0" i="0" u="none" strike="noStrike" cap="none" noProof="0" dirty="0" err="1"/>
                        <a:t>Bundonyte</a:t>
                      </a:r>
                      <a:r>
                        <a:rPr lang="en-GB" sz="1000" b="0" i="0" u="none" strike="noStrike" cap="none" noProof="0" dirty="0"/>
                        <a:t> k.bundonyte@londonmet.ac.uk</a:t>
                      </a:r>
                      <a:endParaRPr lang="en-US" dirty="0">
                        <a:sym typeface="Nunito"/>
                      </a:endParaRPr>
                    </a:p>
                  </a:txBody>
                  <a:tcPr marL="91450" marR="91450" marT="45725" marB="45725"/>
                </a:tc>
                <a:extLst>
                  <a:ext uri="{0D108BD9-81ED-4DB2-BD59-A6C34878D82A}">
                    <a16:rowId xmlns:a16="http://schemas.microsoft.com/office/drawing/2014/main" val="10001"/>
                  </a:ext>
                </a:extLst>
              </a:tr>
              <a:tr h="36520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dirty="0">
                          <a:latin typeface="Nunito"/>
                          <a:ea typeface="Nunito"/>
                          <a:cs typeface="Nunito"/>
                          <a:sym typeface="Nunito"/>
                        </a:rPr>
                        <a:t>SHSC</a:t>
                      </a:r>
                      <a:endParaRPr sz="1000" u="none" strike="noStrike" cap="none" dirty="0">
                        <a:latin typeface="Nunito"/>
                        <a:ea typeface="Nunito"/>
                        <a:cs typeface="Nunito"/>
                        <a:sym typeface="Nunito"/>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dirty="0">
                          <a:latin typeface="Nunito"/>
                          <a:ea typeface="Nunito"/>
                          <a:cs typeface="Nunito"/>
                          <a:sym typeface="Nunito"/>
                        </a:rPr>
                        <a:t>Donovan Green d.green@londonmet.ac.uk</a:t>
                      </a:r>
                      <a:endParaRPr sz="1000" u="none" strike="noStrike" cap="none" dirty="0">
                        <a:latin typeface="Nunito"/>
                        <a:ea typeface="Nunito"/>
                        <a:cs typeface="Nunito"/>
                        <a:sym typeface="Nunito"/>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dirty="0">
                          <a:latin typeface="Nunito"/>
                          <a:ea typeface="Nunito"/>
                          <a:cs typeface="Nunito"/>
                          <a:sym typeface="Nunito"/>
                        </a:rPr>
                        <a:t>Elizabeth Opara e.opara@londonmet.ac.uk</a:t>
                      </a:r>
                      <a:endParaRPr sz="1000" u="none" strike="noStrike" cap="none" dirty="0">
                        <a:latin typeface="Nunito"/>
                        <a:ea typeface="Nunito"/>
                        <a:cs typeface="Nunito"/>
                        <a:sym typeface="Nunito"/>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000"/>
                        <a:buFont typeface="Arial"/>
                        <a:buNone/>
                      </a:pPr>
                      <a:r>
                        <a:rPr lang="en-GB" sz="1000" u="none" strike="noStrike" cap="none" dirty="0">
                          <a:latin typeface="Nunito"/>
                          <a:ea typeface="Nunito"/>
                          <a:cs typeface="Nunito"/>
                          <a:sym typeface="Nunito"/>
                        </a:rPr>
                        <a:t>Edward Gay</a:t>
                      </a:r>
                      <a:r>
                        <a:rPr lang="en-GB" sz="1000" u="none" strike="noStrike" cap="none" dirty="0">
                          <a:latin typeface="Nunito"/>
                          <a:ea typeface="Nunito"/>
                          <a:cs typeface="Nunito"/>
                        </a:rPr>
                        <a:t> </a:t>
                      </a:r>
                      <a:endParaRPr sz="1000" u="none" strike="noStrike" cap="none">
                        <a:latin typeface="Nunito"/>
                        <a:ea typeface="Nunito"/>
                        <a:cs typeface="Nunito"/>
                        <a:sym typeface="Nunito"/>
                      </a:endParaRPr>
                    </a:p>
                    <a:p>
                      <a:pPr marL="0" marR="0" lvl="0" indent="0" algn="l" rtl="0">
                        <a:lnSpc>
                          <a:spcPct val="100000"/>
                        </a:lnSpc>
                        <a:spcBef>
                          <a:spcPts val="0"/>
                        </a:spcBef>
                        <a:spcAft>
                          <a:spcPts val="0"/>
                        </a:spcAft>
                        <a:buClr>
                          <a:schemeClr val="dk1"/>
                        </a:buClr>
                        <a:buSzPts val="1000"/>
                        <a:buFont typeface="Arial"/>
                        <a:buNone/>
                      </a:pPr>
                      <a:r>
                        <a:rPr lang="en-GB" sz="1000" u="none" strike="noStrike" cap="none" dirty="0">
                          <a:latin typeface="Nunito"/>
                          <a:ea typeface="Nunito"/>
                          <a:cs typeface="Nunito"/>
                          <a:sym typeface="Nunito"/>
                        </a:rPr>
                        <a:t>e.gay@londonmet.ac.uk</a:t>
                      </a:r>
                      <a:endParaRPr sz="1000" u="none" strike="noStrike" cap="none" dirty="0">
                        <a:latin typeface="Nunito"/>
                        <a:ea typeface="Nunito"/>
                        <a:cs typeface="Nunito"/>
                        <a:sym typeface="Nunito"/>
                      </a:endParaRPr>
                    </a:p>
                  </a:txBody>
                  <a:tcPr marL="91450" marR="91450" marT="45725" marB="45725"/>
                </a:tc>
                <a:extLst>
                  <a:ext uri="{0D108BD9-81ED-4DB2-BD59-A6C34878D82A}">
                    <a16:rowId xmlns:a16="http://schemas.microsoft.com/office/drawing/2014/main" val="10002"/>
                  </a:ext>
                </a:extLst>
              </a:tr>
              <a:tr h="36520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dirty="0">
                          <a:latin typeface="Nunito"/>
                          <a:ea typeface="Nunito"/>
                          <a:cs typeface="Nunito"/>
                          <a:sym typeface="Nunito"/>
                        </a:rPr>
                        <a:t>SCDM</a:t>
                      </a:r>
                      <a:endParaRPr sz="1000" u="none" strike="noStrike" cap="none" dirty="0">
                        <a:latin typeface="Nunito"/>
                        <a:ea typeface="Nunito"/>
                        <a:cs typeface="Nunito"/>
                        <a:sym typeface="Nunito"/>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dirty="0">
                          <a:latin typeface="Nunito"/>
                          <a:ea typeface="Nunito"/>
                          <a:cs typeface="Nunito"/>
                          <a:sym typeface="Nunito"/>
                        </a:rPr>
                        <a:t>Elena Moschini</a:t>
                      </a:r>
                      <a:r>
                        <a:rPr lang="en-GB" sz="1000" u="none" strike="noStrike" cap="none" dirty="0">
                          <a:latin typeface="Nunito"/>
                          <a:ea typeface="Nunito"/>
                          <a:cs typeface="Nunito"/>
                        </a:rPr>
                        <a:t> </a:t>
                      </a:r>
                      <a:endParaRPr sz="1000" u="none" strike="noStrike" cap="none">
                        <a:latin typeface="Nunito"/>
                        <a:ea typeface="Nunito"/>
                        <a:cs typeface="Nunito"/>
                        <a:sym typeface="Nunito"/>
                      </a:endParaRPr>
                    </a:p>
                    <a:p>
                      <a:pPr marL="0" marR="0" lvl="0" indent="0" algn="l" rtl="0">
                        <a:lnSpc>
                          <a:spcPct val="100000"/>
                        </a:lnSpc>
                        <a:spcBef>
                          <a:spcPts val="0"/>
                        </a:spcBef>
                        <a:spcAft>
                          <a:spcPts val="0"/>
                        </a:spcAft>
                        <a:buClr>
                          <a:srgbClr val="000000"/>
                        </a:buClr>
                        <a:buSzPts val="1000"/>
                        <a:buFont typeface="Arial"/>
                        <a:buNone/>
                      </a:pPr>
                      <a:r>
                        <a:rPr lang="en-GB" sz="1000" u="none" strike="noStrike" cap="none" dirty="0">
                          <a:latin typeface="Nunito"/>
                          <a:ea typeface="Nunito"/>
                          <a:cs typeface="Nunito"/>
                          <a:sym typeface="Nunito"/>
                        </a:rPr>
                        <a:t>e.moschini@londonmet.ac.uk</a:t>
                      </a:r>
                      <a:endParaRPr sz="1000" u="none" strike="noStrike" cap="none" dirty="0">
                        <a:latin typeface="Nunito"/>
                        <a:ea typeface="Nunito"/>
                        <a:cs typeface="Nunito"/>
                        <a:sym typeface="Nunito"/>
                      </a:endParaRPr>
                    </a:p>
                  </a:txBody>
                  <a:tcPr marL="91450" marR="91450" marT="45725" marB="45725"/>
                </a:tc>
                <a:tc>
                  <a:txBody>
                    <a:bodyPr/>
                    <a:lstStyle/>
                    <a:p>
                      <a:pPr marL="0" marR="0" lvl="0" indent="0" algn="l">
                        <a:lnSpc>
                          <a:spcPct val="100000"/>
                        </a:lnSpc>
                        <a:spcBef>
                          <a:spcPts val="0"/>
                        </a:spcBef>
                        <a:spcAft>
                          <a:spcPts val="0"/>
                        </a:spcAft>
                        <a:buNone/>
                      </a:pPr>
                      <a:r>
                        <a:rPr lang="en-GB" sz="1000" b="0" i="0" u="none" strike="noStrike" cap="none" noProof="0" dirty="0"/>
                        <a:t>Christopher Lane c.lane@londonmet.ac.uk</a:t>
                      </a:r>
                      <a:endParaRPr lang="en-US" dirty="0">
                        <a:sym typeface="Nunito"/>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dirty="0">
                          <a:latin typeface="Nunito"/>
                          <a:ea typeface="Nunito"/>
                          <a:cs typeface="Nunito"/>
                          <a:sym typeface="Nunito"/>
                        </a:rPr>
                        <a:t>Edward Gay</a:t>
                      </a:r>
                      <a:r>
                        <a:rPr lang="en-GB" sz="1000" u="none" strike="noStrike" cap="none" dirty="0">
                          <a:latin typeface="Nunito"/>
                          <a:ea typeface="Nunito"/>
                          <a:cs typeface="Nunito"/>
                        </a:rPr>
                        <a:t> </a:t>
                      </a:r>
                      <a:endParaRPr sz="1000" u="none" strike="noStrike" cap="none">
                        <a:latin typeface="Nunito"/>
                        <a:ea typeface="Nunito"/>
                        <a:cs typeface="Nunito"/>
                        <a:sym typeface="Nunito"/>
                      </a:endParaRPr>
                    </a:p>
                    <a:p>
                      <a:pPr marL="0" marR="0" lvl="0" indent="0" algn="l" rtl="0">
                        <a:lnSpc>
                          <a:spcPct val="100000"/>
                        </a:lnSpc>
                        <a:spcBef>
                          <a:spcPts val="0"/>
                        </a:spcBef>
                        <a:spcAft>
                          <a:spcPts val="0"/>
                        </a:spcAft>
                        <a:buClr>
                          <a:srgbClr val="000000"/>
                        </a:buClr>
                        <a:buSzPts val="1000"/>
                        <a:buFont typeface="Arial"/>
                        <a:buNone/>
                      </a:pPr>
                      <a:r>
                        <a:rPr lang="en-GB" sz="1000" u="none" strike="noStrike" cap="none" dirty="0">
                          <a:latin typeface="Nunito"/>
                          <a:ea typeface="Nunito"/>
                          <a:cs typeface="Nunito"/>
                          <a:sym typeface="Nunito"/>
                        </a:rPr>
                        <a:t>e.gay@londonmet.ac.uk</a:t>
                      </a:r>
                      <a:endParaRPr sz="1000" u="none" strike="noStrike" cap="none" dirty="0">
                        <a:latin typeface="Nunito"/>
                        <a:ea typeface="Nunito"/>
                        <a:cs typeface="Nunito"/>
                        <a:sym typeface="Nunito"/>
                      </a:endParaRPr>
                    </a:p>
                  </a:txBody>
                  <a:tcPr marL="91450" marR="91450" marT="45725" marB="45725"/>
                </a:tc>
                <a:extLst>
                  <a:ext uri="{0D108BD9-81ED-4DB2-BD59-A6C34878D82A}">
                    <a16:rowId xmlns:a16="http://schemas.microsoft.com/office/drawing/2014/main" val="10003"/>
                  </a:ext>
                </a:extLst>
              </a:tr>
              <a:tr h="36520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dirty="0">
                          <a:latin typeface="Nunito"/>
                          <a:ea typeface="Nunito"/>
                          <a:cs typeface="Nunito"/>
                          <a:sym typeface="Nunito"/>
                        </a:rPr>
                        <a:t>GSBL</a:t>
                      </a:r>
                      <a:endParaRPr sz="1000" u="none" strike="noStrike" cap="none" dirty="0">
                        <a:latin typeface="Nunito"/>
                        <a:ea typeface="Nunito"/>
                        <a:cs typeface="Nunito"/>
                        <a:sym typeface="Nunito"/>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dirty="0">
                          <a:latin typeface="Nunito"/>
                          <a:ea typeface="Nunito"/>
                          <a:cs typeface="Nunito"/>
                          <a:sym typeface="Nunito"/>
                        </a:rPr>
                        <a:t>Jan Bamford</a:t>
                      </a:r>
                      <a:r>
                        <a:rPr lang="en-GB" sz="1000" u="none" strike="noStrike" cap="none" dirty="0">
                          <a:latin typeface="Nunito"/>
                          <a:ea typeface="Nunito"/>
                          <a:cs typeface="Nunito"/>
                        </a:rPr>
                        <a:t> </a:t>
                      </a:r>
                      <a:endParaRPr sz="1000" u="none" strike="noStrike" cap="none">
                        <a:latin typeface="Nunito"/>
                        <a:ea typeface="Nunito"/>
                        <a:cs typeface="Nunito"/>
                        <a:sym typeface="Nunito"/>
                      </a:endParaRPr>
                    </a:p>
                    <a:p>
                      <a:pPr marL="0" marR="0" lvl="0" indent="0" algn="l" rtl="0">
                        <a:lnSpc>
                          <a:spcPct val="100000"/>
                        </a:lnSpc>
                        <a:spcBef>
                          <a:spcPts val="0"/>
                        </a:spcBef>
                        <a:spcAft>
                          <a:spcPts val="0"/>
                        </a:spcAft>
                        <a:buClr>
                          <a:srgbClr val="000000"/>
                        </a:buClr>
                        <a:buSzPts val="1000"/>
                        <a:buFont typeface="Arial"/>
                        <a:buNone/>
                      </a:pPr>
                      <a:r>
                        <a:rPr lang="en-GB" sz="1000" u="none" strike="noStrike" cap="none" dirty="0">
                          <a:latin typeface="Nunito"/>
                          <a:ea typeface="Nunito"/>
                          <a:cs typeface="Nunito"/>
                          <a:sym typeface="Nunito"/>
                        </a:rPr>
                        <a:t>j.bamford@londonmet.ac.uk</a:t>
                      </a:r>
                      <a:endParaRPr sz="1000" u="none" strike="noStrike" cap="none" dirty="0">
                        <a:latin typeface="Nunito"/>
                        <a:ea typeface="Nunito"/>
                        <a:cs typeface="Nunito"/>
                        <a:sym typeface="Nunito"/>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dirty="0">
                          <a:latin typeface="Nunito"/>
                          <a:ea typeface="Nunito"/>
                          <a:cs typeface="Nunito"/>
                        </a:rPr>
                        <a:t>c/o </a:t>
                      </a:r>
                      <a:r>
                        <a:rPr lang="en-GB" sz="1000" b="0" i="0" u="none" strike="noStrike" cap="none" noProof="0" dirty="0">
                          <a:solidFill>
                            <a:srgbClr val="000000"/>
                          </a:solidFill>
                          <a:latin typeface="Segoe UI"/>
                        </a:rPr>
                        <a:t>Jan Bamford </a:t>
                      </a:r>
                      <a:endParaRPr lang="en-US" sz="1000" b="0" i="0" u="none" strike="noStrike" cap="none" noProof="0" dirty="0">
                        <a:solidFill>
                          <a:srgbClr val="000000"/>
                        </a:solidFill>
                        <a:latin typeface="Segoe UI"/>
                      </a:endParaRPr>
                    </a:p>
                    <a:p>
                      <a:pPr marL="0" marR="0" lvl="0" indent="0" algn="l">
                        <a:lnSpc>
                          <a:spcPct val="100000"/>
                        </a:lnSpc>
                        <a:spcBef>
                          <a:spcPts val="0"/>
                        </a:spcBef>
                        <a:spcAft>
                          <a:spcPts val="0"/>
                        </a:spcAft>
                        <a:buSzPts val="1000"/>
                        <a:buFont typeface="Arial"/>
                        <a:buNone/>
                      </a:pPr>
                      <a:r>
                        <a:rPr lang="en-GB" sz="1000" b="0" i="0" u="none" strike="noStrike" cap="none" noProof="0" dirty="0">
                          <a:solidFill>
                            <a:srgbClr val="000000"/>
                          </a:solidFill>
                          <a:latin typeface="Segoe UI"/>
                        </a:rPr>
                        <a:t>j.bamford@londonmet.ac.uk</a:t>
                      </a:r>
                      <a:endParaRPr lang="en-GB" dirty="0">
                        <a:sym typeface="Nunito"/>
                      </a:endParaRPr>
                    </a:p>
                  </a:txBody>
                  <a:tcPr marL="91450" marR="91450" marT="45725" marB="45725"/>
                </a:tc>
                <a:tc>
                  <a:txBody>
                    <a:bodyPr/>
                    <a:lstStyle/>
                    <a:p>
                      <a:pPr marL="0" marR="0" lvl="0" indent="0" algn="l">
                        <a:lnSpc>
                          <a:spcPct val="100000"/>
                        </a:lnSpc>
                        <a:spcBef>
                          <a:spcPts val="0"/>
                        </a:spcBef>
                        <a:spcAft>
                          <a:spcPts val="0"/>
                        </a:spcAft>
                        <a:buNone/>
                      </a:pPr>
                      <a:r>
                        <a:rPr lang="en-GB" sz="1000" b="0" i="0" u="none" strike="noStrike" noProof="0" dirty="0">
                          <a:solidFill>
                            <a:srgbClr val="000000"/>
                          </a:solidFill>
                        </a:rPr>
                        <a:t>Levent </a:t>
                      </a:r>
                      <a:r>
                        <a:rPr lang="en-GB" sz="1000" b="0" i="0" u="none" strike="noStrike" noProof="0" dirty="0" err="1">
                          <a:solidFill>
                            <a:srgbClr val="000000"/>
                          </a:solidFill>
                        </a:rPr>
                        <a:t>Bozdere</a:t>
                      </a:r>
                      <a:r>
                        <a:rPr lang="en-GB" sz="1000" b="0" i="0" u="none" strike="noStrike" noProof="0" dirty="0">
                          <a:solidFill>
                            <a:srgbClr val="000000"/>
                          </a:solidFill>
                        </a:rPr>
                        <a:t> l.bozdere@londonmet.ac.uk</a:t>
                      </a:r>
                      <a:endParaRPr lang="en-US" dirty="0">
                        <a:sym typeface="Nunito"/>
                      </a:endParaRPr>
                    </a:p>
                  </a:txBody>
                  <a:tcPr marL="91450" marR="91450" marT="45725" marB="45725"/>
                </a:tc>
                <a:extLst>
                  <a:ext uri="{0D108BD9-81ED-4DB2-BD59-A6C34878D82A}">
                    <a16:rowId xmlns:a16="http://schemas.microsoft.com/office/drawing/2014/main" val="10004"/>
                  </a:ext>
                </a:extLst>
              </a:tr>
              <a:tr h="36520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dirty="0">
                          <a:latin typeface="Nunito"/>
                          <a:ea typeface="Nunito"/>
                          <a:cs typeface="Nunito"/>
                          <a:sym typeface="Nunito"/>
                        </a:rPr>
                        <a:t>SSSP</a:t>
                      </a:r>
                      <a:endParaRPr sz="1000" u="none" strike="noStrike" cap="none" dirty="0">
                        <a:latin typeface="Nunito"/>
                        <a:ea typeface="Nunito"/>
                        <a:cs typeface="Nunito"/>
                        <a:sym typeface="Nunito"/>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dirty="0">
                          <a:latin typeface="Nunito"/>
                          <a:ea typeface="Nunito"/>
                          <a:cs typeface="Nunito"/>
                          <a:sym typeface="Nunito"/>
                        </a:rPr>
                        <a:t>Brian Tutt</a:t>
                      </a:r>
                      <a:r>
                        <a:rPr lang="en-GB" sz="1000" u="none" strike="noStrike" cap="none" dirty="0">
                          <a:latin typeface="Nunito"/>
                          <a:ea typeface="Nunito"/>
                          <a:cs typeface="Nunito"/>
                        </a:rPr>
                        <a:t> </a:t>
                      </a:r>
                      <a:endParaRPr sz="1000" u="none" strike="noStrike" cap="none">
                        <a:latin typeface="Nunito"/>
                        <a:ea typeface="Nunito"/>
                        <a:cs typeface="Nunito"/>
                        <a:sym typeface="Nunito"/>
                      </a:endParaRPr>
                    </a:p>
                    <a:p>
                      <a:pPr marL="0" marR="0" lvl="0" indent="0" algn="l" rtl="0">
                        <a:lnSpc>
                          <a:spcPct val="100000"/>
                        </a:lnSpc>
                        <a:spcBef>
                          <a:spcPts val="0"/>
                        </a:spcBef>
                        <a:spcAft>
                          <a:spcPts val="0"/>
                        </a:spcAft>
                        <a:buClr>
                          <a:srgbClr val="000000"/>
                        </a:buClr>
                        <a:buSzPts val="1000"/>
                        <a:buFont typeface="Arial"/>
                        <a:buNone/>
                      </a:pPr>
                      <a:r>
                        <a:rPr lang="en-GB" sz="1000" u="none" strike="noStrike" cap="none" dirty="0">
                          <a:latin typeface="Nunito"/>
                          <a:ea typeface="Nunito"/>
                          <a:cs typeface="Nunito"/>
                          <a:sym typeface="Nunito"/>
                        </a:rPr>
                        <a:t>b.tutt@londonmet.ac.uk</a:t>
                      </a:r>
                      <a:endParaRPr sz="1000" u="none" strike="noStrike" cap="none" dirty="0">
                        <a:latin typeface="Nunito"/>
                        <a:ea typeface="Nunito"/>
                        <a:cs typeface="Nunito"/>
                        <a:sym typeface="Nunito"/>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dirty="0">
                          <a:latin typeface="Nunito"/>
                          <a:ea typeface="Nunito"/>
                          <a:cs typeface="Nunito"/>
                          <a:sym typeface="Nunito"/>
                        </a:rPr>
                        <a:t>Kelly Marie Cooper kellymarie.cooper@londonmet.ac.uk</a:t>
                      </a:r>
                      <a:endParaRPr sz="1000" u="none" strike="noStrike" cap="none" dirty="0">
                        <a:latin typeface="Nunito"/>
                        <a:ea typeface="Nunito"/>
                        <a:cs typeface="Nunito"/>
                        <a:sym typeface="Nunito"/>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dirty="0">
                          <a:latin typeface="Nunito"/>
                          <a:ea typeface="Nunito"/>
                          <a:cs typeface="Nunito"/>
                          <a:sym typeface="Nunito"/>
                        </a:rPr>
                        <a:t>Maria Adu &lt;m.adu@londonmet.ac.uk</a:t>
                      </a:r>
                      <a:endParaRPr sz="1000" u="none" strike="noStrike" cap="none" dirty="0">
                        <a:latin typeface="Nunito"/>
                        <a:ea typeface="Nunito"/>
                        <a:cs typeface="Nunito"/>
                        <a:sym typeface="Nunito"/>
                      </a:endParaRPr>
                    </a:p>
                  </a:txBody>
                  <a:tcPr marL="91450" marR="91450" marT="45725" marB="45725"/>
                </a:tc>
                <a:extLst>
                  <a:ext uri="{0D108BD9-81ED-4DB2-BD59-A6C34878D82A}">
                    <a16:rowId xmlns:a16="http://schemas.microsoft.com/office/drawing/2014/main" val="10005"/>
                  </a:ext>
                </a:extLst>
              </a:tr>
              <a:tr h="365200">
                <a:tc>
                  <a:txBody>
                    <a:bodyPr/>
                    <a:lstStyle/>
                    <a:p>
                      <a:pPr marL="0" lvl="0" indent="0" algn="l">
                        <a:lnSpc>
                          <a:spcPct val="100000"/>
                        </a:lnSpc>
                        <a:spcBef>
                          <a:spcPts val="0"/>
                        </a:spcBef>
                        <a:spcAft>
                          <a:spcPts val="0"/>
                        </a:spcAft>
                        <a:buNone/>
                      </a:pPr>
                      <a:r>
                        <a:rPr lang="en-GB" sz="1000" u="none" strike="noStrike" cap="none" dirty="0">
                          <a:latin typeface="Nunito"/>
                          <a:ea typeface="Nunito"/>
                          <a:cs typeface="Nunito"/>
                        </a:rPr>
                        <a:t>SBEN</a:t>
                      </a:r>
                      <a:endParaRPr lang="en-GB" sz="1000" u="none" strike="noStrike" cap="none" dirty="0">
                        <a:latin typeface="Nunito"/>
                        <a:ea typeface="Nunito"/>
                        <a:cs typeface="Nunito"/>
                        <a:sym typeface="Nunito"/>
                      </a:endParaRPr>
                    </a:p>
                  </a:txBody>
                  <a:tcPr marL="91450" marR="91450" marT="45724" marB="45724"/>
                </a:tc>
                <a:tc>
                  <a:txBody>
                    <a:bodyPr/>
                    <a:lstStyle/>
                    <a:p>
                      <a:pPr marL="0" lvl="0" indent="0" algn="l">
                        <a:lnSpc>
                          <a:spcPct val="100000"/>
                        </a:lnSpc>
                        <a:spcBef>
                          <a:spcPts val="0"/>
                        </a:spcBef>
                        <a:spcAft>
                          <a:spcPts val="0"/>
                        </a:spcAft>
                        <a:buNone/>
                      </a:pPr>
                      <a:r>
                        <a:rPr lang="en-GB" sz="1000" b="0" i="0" u="none" strike="noStrike" cap="none" noProof="0" dirty="0"/>
                        <a:t>Jane Ballantyne j.ballantyne@londonmet.ac.uk</a:t>
                      </a:r>
                      <a:endParaRPr lang="en-US" dirty="0">
                        <a:sym typeface="Nunito"/>
                      </a:endParaRPr>
                    </a:p>
                  </a:txBody>
                  <a:tcPr marL="91450" marR="91450" marT="45724" marB="45724"/>
                </a:tc>
                <a:tc>
                  <a:txBody>
                    <a:bodyPr/>
                    <a:lstStyle/>
                    <a:p>
                      <a:pPr marL="0" lvl="0" indent="0" algn="l">
                        <a:lnSpc>
                          <a:spcPct val="100000"/>
                        </a:lnSpc>
                        <a:spcBef>
                          <a:spcPts val="0"/>
                        </a:spcBef>
                        <a:spcAft>
                          <a:spcPts val="0"/>
                        </a:spcAft>
                        <a:buNone/>
                      </a:pPr>
                      <a:r>
                        <a:rPr lang="en-GB" sz="1000" b="0" i="0" u="none" strike="noStrike" cap="none" noProof="0" dirty="0"/>
                        <a:t>Sean Flynn </a:t>
                      </a:r>
                      <a:endParaRPr lang="en-US" dirty="0"/>
                    </a:p>
                    <a:p>
                      <a:pPr marL="0" lvl="0" indent="0" algn="l">
                        <a:lnSpc>
                          <a:spcPct val="100000"/>
                        </a:lnSpc>
                        <a:spcBef>
                          <a:spcPts val="0"/>
                        </a:spcBef>
                        <a:spcAft>
                          <a:spcPts val="0"/>
                        </a:spcAft>
                        <a:buNone/>
                      </a:pPr>
                      <a:r>
                        <a:rPr lang="en-GB" sz="1000" b="0" i="0" u="none" strike="noStrike" cap="none" noProof="0" dirty="0"/>
                        <a:t>s.flynn1@londonmet.ac.uk</a:t>
                      </a:r>
                      <a:endParaRPr lang="en-US" dirty="0">
                        <a:sym typeface="Nunito"/>
                      </a:endParaRPr>
                    </a:p>
                  </a:txBody>
                  <a:tcPr marL="91450" marR="91450" marT="45724" marB="45724"/>
                </a:tc>
                <a:tc>
                  <a:txBody>
                    <a:bodyPr/>
                    <a:lstStyle/>
                    <a:p>
                      <a:pPr lvl="0" algn="l">
                        <a:lnSpc>
                          <a:spcPct val="100000"/>
                        </a:lnSpc>
                        <a:spcBef>
                          <a:spcPts val="0"/>
                        </a:spcBef>
                        <a:spcAft>
                          <a:spcPts val="0"/>
                        </a:spcAft>
                        <a:buNone/>
                      </a:pPr>
                      <a:r>
                        <a:rPr lang="en-GB" sz="1000" b="0" i="0" u="none" strike="noStrike" cap="none" noProof="0" dirty="0">
                          <a:solidFill>
                            <a:srgbClr val="000000"/>
                          </a:solidFill>
                          <a:latin typeface="Arial"/>
                        </a:rPr>
                        <a:t>Jane Ballantyne j.ballantyne@londonmet.ac.uk</a:t>
                      </a:r>
                    </a:p>
                    <a:p>
                      <a:pPr marL="0" lvl="0" indent="0" algn="l">
                        <a:lnSpc>
                          <a:spcPct val="100000"/>
                        </a:lnSpc>
                        <a:spcBef>
                          <a:spcPts val="0"/>
                        </a:spcBef>
                        <a:spcAft>
                          <a:spcPts val="0"/>
                        </a:spcAft>
                        <a:buNone/>
                      </a:pPr>
                      <a:endParaRPr lang="en-GB" sz="1000" u="none" strike="noStrike" cap="none" dirty="0">
                        <a:latin typeface="Nunito"/>
                        <a:sym typeface="Nunito"/>
                      </a:endParaRPr>
                    </a:p>
                  </a:txBody>
                  <a:tcPr marL="91450" marR="91450" marT="45724" marB="45724"/>
                </a:tc>
                <a:extLst>
                  <a:ext uri="{0D108BD9-81ED-4DB2-BD59-A6C34878D82A}">
                    <a16:rowId xmlns:a16="http://schemas.microsoft.com/office/drawing/2014/main" val="261586790"/>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f6b004cf47_0_40"/>
          <p:cNvSpPr txBox="1">
            <a:spLocks noGrp="1"/>
          </p:cNvSpPr>
          <p:nvPr>
            <p:ph type="title"/>
          </p:nvPr>
        </p:nvSpPr>
        <p:spPr>
          <a:xfrm>
            <a:off x="145875" y="233524"/>
            <a:ext cx="6333900" cy="5025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t>What is the Role of  Student Rep?</a:t>
            </a:r>
            <a:endParaRPr/>
          </a:p>
        </p:txBody>
      </p:sp>
      <p:sp>
        <p:nvSpPr>
          <p:cNvPr id="105" name="Google Shape;105;gf6b004cf47_0_40"/>
          <p:cNvSpPr txBox="1"/>
          <p:nvPr/>
        </p:nvSpPr>
        <p:spPr>
          <a:xfrm>
            <a:off x="2684477" y="2048530"/>
            <a:ext cx="41346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gf6b004cf47_0_40"/>
          <p:cNvSpPr txBox="1"/>
          <p:nvPr/>
        </p:nvSpPr>
        <p:spPr>
          <a:xfrm>
            <a:off x="709025" y="1564750"/>
            <a:ext cx="7249200" cy="432396"/>
          </a:xfrm>
          <a:prstGeom prst="rect">
            <a:avLst/>
          </a:prstGeom>
          <a:noFill/>
          <a:ln>
            <a:noFill/>
          </a:ln>
        </p:spPr>
        <p:txBody>
          <a:bodyPr spcFirstLastPara="1" wrap="square" lIns="91425" tIns="91425" rIns="91425" bIns="91425" anchor="t" anchorCtr="0">
            <a:spAutoFit/>
          </a:bodyPr>
          <a:lstStyle/>
          <a:p>
            <a:pPr marL="457200">
              <a:lnSpc>
                <a:spcPct val="115000"/>
              </a:lnSpc>
              <a:buSzPts val="1300"/>
            </a:pPr>
            <a:r>
              <a:rPr lang="en-GB" dirty="0">
                <a:solidFill>
                  <a:schemeClr val="dk1"/>
                </a:solidFill>
                <a:latin typeface="Nunito"/>
                <a:ea typeface="Nunito"/>
                <a:cs typeface="Nunito"/>
              </a:rPr>
              <a:t>Shout out your answers or put them in the chat  - what might a rep do? </a:t>
            </a:r>
            <a:endParaRPr lang="en-GB" i="0" u="none" strike="noStrike" cap="none" dirty="0">
              <a:solidFill>
                <a:schemeClr val="dk1"/>
              </a:solidFill>
              <a:latin typeface="Nunito"/>
              <a:ea typeface="Nunito"/>
              <a:cs typeface="Nunito"/>
            </a:endParaRPr>
          </a:p>
        </p:txBody>
      </p:sp>
    </p:spTree>
  </p:cSld>
  <p:clrMapOvr>
    <a:masterClrMapping/>
  </p:clrMapOvr>
</p:sld>
</file>

<file path=ppt/theme/theme1.xml><?xml version="1.0" encoding="utf-8"?>
<a:theme xmlns:a="http://schemas.openxmlformats.org/drawingml/2006/main" name="LMSU">
  <a:themeElements>
    <a:clrScheme name="Simple Light">
      <a:dk1>
        <a:srgbClr val="000000"/>
      </a:dk1>
      <a:lt1>
        <a:srgbClr val="FFFFFF"/>
      </a:lt1>
      <a:dk2>
        <a:srgbClr val="595959"/>
      </a:dk2>
      <a:lt2>
        <a:srgbClr val="EEEEEE"/>
      </a:lt2>
      <a:accent1>
        <a:srgbClr val="1DCDB0"/>
      </a:accent1>
      <a:accent2>
        <a:srgbClr val="FFB924"/>
      </a:accent2>
      <a:accent3>
        <a:srgbClr val="FF6999"/>
      </a:accent3>
      <a:accent4>
        <a:srgbClr val="2F6DFD"/>
      </a:accent4>
      <a:accent5>
        <a:srgbClr val="263CA3"/>
      </a:accent5>
      <a:accent6>
        <a:srgbClr val="FFFFFF"/>
      </a:accent6>
      <a:hlink>
        <a:srgbClr val="263CA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A83A0532CD2044B10C9D3EB4375FE2" ma:contentTypeVersion="14" ma:contentTypeDescription="Create a new document." ma:contentTypeScope="" ma:versionID="72687ca847d6820567eebc76e348023a">
  <xsd:schema xmlns:xsd="http://www.w3.org/2001/XMLSchema" xmlns:xs="http://www.w3.org/2001/XMLSchema" xmlns:p="http://schemas.microsoft.com/office/2006/metadata/properties" xmlns:ns2="ac9fefd2-5f79-4e79-a39b-a22a6a35f76b" xmlns:ns3="9269b529-c7de-4584-a215-25a3a9aafb95" targetNamespace="http://schemas.microsoft.com/office/2006/metadata/properties" ma:root="true" ma:fieldsID="36bdaf81e2eec0c57f7888a2b7f33b70" ns2:_="" ns3:_="">
    <xsd:import namespace="ac9fefd2-5f79-4e79-a39b-a22a6a35f76b"/>
    <xsd:import namespace="9269b529-c7de-4584-a215-25a3a9aafb9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Location" minOccurs="0"/>
                <xsd:element ref="ns2:MediaServiceGenerationTime" minOccurs="0"/>
                <xsd:element ref="ns2:MediaServiceEventHashCode" minOccurs="0"/>
                <xsd:element ref="ns2:lcf76f155ced4ddcb4097134ff3c332f"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9fefd2-5f79-4e79-a39b-a22a6a35f7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4" nillable="true" ma:displayName="Location" ma:indexed="true"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157f23b-4936-4da1-b1a0-d7d41e84edc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69b529-c7de-4584-a215-25a3a9aafb9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c9fefd2-5f79-4e79-a39b-a22a6a35f76b">
      <Terms xmlns="http://schemas.microsoft.com/office/infopath/2007/PartnerControls"/>
    </lcf76f155ced4ddcb4097134ff3c332f>
    <SharedWithUsers xmlns="9269b529-c7de-4584-a215-25a3a9aafb95">
      <UserInfo>
        <DisplayName>Margarita Damai</DisplayName>
        <AccountId>33</AccountId>
        <AccountType/>
      </UserInfo>
      <UserInfo>
        <DisplayName>Chiara Della Corte</DisplayName>
        <AccountId>36</AccountId>
        <AccountType/>
      </UserInfo>
      <UserInfo>
        <DisplayName>Sharanya Ratnam</DisplayName>
        <AccountId>460</AccountId>
        <AccountType/>
      </UserInfo>
    </SharedWithUsers>
    <MediaLengthInSeconds xmlns="ac9fefd2-5f79-4e79-a39b-a22a6a35f76b" xsi:nil="true"/>
  </documentManagement>
</p:properties>
</file>

<file path=customXml/itemProps1.xml><?xml version="1.0" encoding="utf-8"?>
<ds:datastoreItem xmlns:ds="http://schemas.openxmlformats.org/officeDocument/2006/customXml" ds:itemID="{393B18C6-044C-41D5-965A-51A88CE5926E}">
  <ds:schemaRefs>
    <ds:schemaRef ds:uri="http://schemas.microsoft.com/sharepoint/v3/contenttype/forms"/>
  </ds:schemaRefs>
</ds:datastoreItem>
</file>

<file path=customXml/itemProps2.xml><?xml version="1.0" encoding="utf-8"?>
<ds:datastoreItem xmlns:ds="http://schemas.openxmlformats.org/officeDocument/2006/customXml" ds:itemID="{4A895ECD-D56B-4691-A659-779B558AFB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9fefd2-5f79-4e79-a39b-a22a6a35f76b"/>
    <ds:schemaRef ds:uri="9269b529-c7de-4584-a215-25a3a9aafb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D8B3745-EFD0-420A-825D-6CACE6BD0712}">
  <ds:schemaRefs>
    <ds:schemaRef ds:uri="http://schemas.microsoft.com/office/2006/metadata/properties"/>
    <ds:schemaRef ds:uri="http://schemas.microsoft.com/office/infopath/2007/PartnerControls"/>
    <ds:schemaRef ds:uri="ac9fefd2-5f79-4e79-a39b-a22a6a35f76b"/>
    <ds:schemaRef ds:uri="9269b529-c7de-4584-a215-25a3a9aafb95"/>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29</Slides>
  <Notes>29</Notes>
  <HiddenSlides>0</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LMSU</vt:lpstr>
      <vt:lpstr>Student Rep: Basic Training 2023-24.</vt:lpstr>
      <vt:lpstr>What we will cover </vt:lpstr>
      <vt:lpstr>Icebreaker </vt:lpstr>
      <vt:lpstr>Who are the London Met Students’ Union (LMSU)?</vt:lpstr>
      <vt:lpstr>Advice, Support, Resources and Tools </vt:lpstr>
      <vt:lpstr>Advice, Support, Resources and Tools </vt:lpstr>
      <vt:lpstr>Students’ Union Contact information </vt:lpstr>
      <vt:lpstr>School / University contact information </vt:lpstr>
      <vt:lpstr>What is the Role of  Student Rep?</vt:lpstr>
      <vt:lpstr>What is the Role of  Student Rep?</vt:lpstr>
      <vt:lpstr>How to make yourself known to your course mates  </vt:lpstr>
      <vt:lpstr>How to make yourself known </vt:lpstr>
      <vt:lpstr>Weblearn - Course Site </vt:lpstr>
      <vt:lpstr>Providing feedback  </vt:lpstr>
      <vt:lpstr>The ABCD of Effective Feedback</vt:lpstr>
      <vt:lpstr>Five 'Rs' of Representation </vt:lpstr>
      <vt:lpstr>The Student Experience Survey(SES)</vt:lpstr>
      <vt:lpstr>Break time!  </vt:lpstr>
      <vt:lpstr>Issues – Deciding what to do </vt:lpstr>
      <vt:lpstr>Decision-making </vt:lpstr>
      <vt:lpstr>Decision-making &amp; scenarios group exercise </vt:lpstr>
      <vt:lpstr>Course Committee meetings (CCMs) </vt:lpstr>
      <vt:lpstr>Course Committee meetings (CCM) - prepare   </vt:lpstr>
      <vt:lpstr>Course Committee meetings (CCM) - before  </vt:lpstr>
      <vt:lpstr>Course Committee meetings (CCM)  - during</vt:lpstr>
      <vt:lpstr>Course Committee meetings - after </vt:lpstr>
      <vt:lpstr>Course Committee meetings</vt:lpstr>
      <vt:lpstr>Students’ Union policies  </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Rep: Basic Training 2022-23</dc:title>
  <cp:revision>626</cp:revision>
  <dcterms:modified xsi:type="dcterms:W3CDTF">2023-10-12T10:56:42Z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0x01010031A83A0532CD2044B10C9D3EB4375FE2</vt:lpwstr>
  </property>
  <property fmtid="{D5CDD505-2E9C-101B-9397-08002B2CF9AE}" pid="3" name="Order">
    <vt:r8>2466400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_ColorHex">
    <vt:lpwstr/>
  </property>
  <property fmtid="{D5CDD505-2E9C-101B-9397-08002B2CF9AE}" pid="10" name="_Emoji">
    <vt:lpwstr/>
  </property>
  <property fmtid="{D5CDD505-2E9C-101B-9397-08002B2CF9AE}" pid="11" name="ComplianceAssetId">
    <vt:lpwstr/>
  </property>
  <property fmtid="{D5CDD505-2E9C-101B-9397-08002B2CF9AE}" pid="12" name="TemplateUrl">
    <vt:lpwstr/>
  </property>
  <property fmtid="{D5CDD505-2E9C-101B-9397-08002B2CF9AE}" pid="13" name="_ColorTag">
    <vt:lpwstr/>
  </property>
  <property fmtid="{D5CDD505-2E9C-101B-9397-08002B2CF9AE}" pid="14" name="_ExtendedDescription">
    <vt:lpwstr/>
  </property>
  <property fmtid="{D5CDD505-2E9C-101B-9397-08002B2CF9AE}" pid="15" name="MediaServiceImageTags">
    <vt:lpwstr/>
  </property>
</Properties>
</file>