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9"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58" y="9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47439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152302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2461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802382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095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822478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2465279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244765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78318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7E6C2-A480-4A9D-8FF6-74BF61B325D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136933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C7E6C2-A480-4A9D-8FF6-74BF61B325D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97137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C7E6C2-A480-4A9D-8FF6-74BF61B325D8}" type="datetimeFigureOut">
              <a:rPr lang="en-GB" smtClean="0"/>
              <a:t>22/02/2017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76848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C7E6C2-A480-4A9D-8FF6-74BF61B325D8}" type="datetimeFigureOut">
              <a:rPr lang="en-GB" smtClean="0"/>
              <a:t>22/02/2017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9374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7E6C2-A480-4A9D-8FF6-74BF61B325D8}" type="datetimeFigureOut">
              <a:rPr lang="en-GB" smtClean="0"/>
              <a:t>22/02/2017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306427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7E6C2-A480-4A9D-8FF6-74BF61B325D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225442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7E6C2-A480-4A9D-8FF6-74BF61B325D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116C14-3F2A-45F3-913A-66FC1822779C}" type="slidenum">
              <a:rPr lang="en-GB" smtClean="0"/>
              <a:t>‹#›</a:t>
            </a:fld>
            <a:endParaRPr lang="en-GB"/>
          </a:p>
        </p:txBody>
      </p:sp>
    </p:spTree>
    <p:extLst>
      <p:ext uri="{BB962C8B-B14F-4D97-AF65-F5344CB8AC3E}">
        <p14:creationId xmlns:p14="http://schemas.microsoft.com/office/powerpoint/2010/main" val="202449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C7E6C2-A480-4A9D-8FF6-74BF61B325D8}" type="datetimeFigureOut">
              <a:rPr lang="en-GB" smtClean="0"/>
              <a:t>22/02/2017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116C14-3F2A-45F3-913A-66FC1822779C}" type="slidenum">
              <a:rPr lang="en-GB" smtClean="0"/>
              <a:t>‹#›</a:t>
            </a:fld>
            <a:endParaRPr lang="en-GB"/>
          </a:p>
        </p:txBody>
      </p:sp>
    </p:spTree>
    <p:extLst>
      <p:ext uri="{BB962C8B-B14F-4D97-AF65-F5344CB8AC3E}">
        <p14:creationId xmlns:p14="http://schemas.microsoft.com/office/powerpoint/2010/main" val="3279004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lections.su@londonmet.ac.uk" TargetMode="External"/><Relationship Id="rId2" Type="http://schemas.openxmlformats.org/officeDocument/2006/relationships/hyperlink" Target="http://www.londonmetsu.org.uk/elec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lections.su@londonmet.ac.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elections.su@londonmet.ac.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ajOINu0V2Y&amp;list=PL7DF5EB5148CC31FE&amp;index=12" TargetMode="External"/><Relationship Id="rId2" Type="http://schemas.openxmlformats.org/officeDocument/2006/relationships/hyperlink" Target="http://think.direct.gov.uk/drink-driving.html" TargetMode="External"/><Relationship Id="rId1" Type="http://schemas.openxmlformats.org/officeDocument/2006/relationships/slideLayout" Target="../slideLayouts/slideLayout2.xml"/><Relationship Id="rId4" Type="http://schemas.openxmlformats.org/officeDocument/2006/relationships/hyperlink" Target="https://www.youtube.com/watch?v=s2dNEQiHUU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 to Campaigning</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2808" y="390893"/>
            <a:ext cx="3624943" cy="2013641"/>
          </a:xfrm>
          <a:prstGeom prst="rect">
            <a:avLst/>
          </a:prstGeom>
        </p:spPr>
      </p:pic>
      <p:pic>
        <p:nvPicPr>
          <p:cNvPr id="1026" name="Picture 2" descr="Image result for campaigning cartoon"/>
          <p:cNvPicPr>
            <a:picLocks noChangeAspect="1" noChangeArrowheads="1"/>
          </p:cNvPicPr>
          <p:nvPr/>
        </p:nvPicPr>
        <p:blipFill rotWithShape="1">
          <a:blip r:embed="rId3">
            <a:extLst>
              <a:ext uri="{28A0092B-C50C-407E-A947-70E740481C1C}">
                <a14:useLocalDpi xmlns:a14="http://schemas.microsoft.com/office/drawing/2010/main" val="0"/>
              </a:ext>
            </a:extLst>
          </a:blip>
          <a:srcRect l="3054" t="7573" r="6667" b="8683"/>
          <a:stretch/>
        </p:blipFill>
        <p:spPr bwMode="auto">
          <a:xfrm>
            <a:off x="864089" y="3792130"/>
            <a:ext cx="3993662" cy="2467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17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Arial" panose="020B0604020202020204" pitchFamily="34" charset="0"/>
                <a:ea typeface="Times New Roman" panose="02020603050405020304" pitchFamily="18" charset="0"/>
              </a:rPr>
              <a:t>When can I start campaigning?</a:t>
            </a:r>
            <a:r>
              <a:rPr lang="en-GB" dirty="0">
                <a:latin typeface="Times New Roman" panose="02020603050405020304" pitchFamily="18" charset="0"/>
                <a:ea typeface="Times New Roman" panose="02020603050405020304" pitchFamily="18" charset="0"/>
              </a:rPr>
              <a:t/>
            </a:r>
            <a:br>
              <a:rPr lang="en-GB" dirty="0">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lstStyle/>
          <a:p>
            <a:r>
              <a:rPr lang="en-GB" dirty="0" smtClean="0"/>
              <a:t>From Today</a:t>
            </a:r>
          </a:p>
          <a:p>
            <a:endParaRPr lang="en-GB" dirty="0"/>
          </a:p>
          <a:p>
            <a:pPr marL="0" indent="0">
              <a:buNone/>
            </a:pPr>
            <a:r>
              <a:rPr lang="en-GB" b="1" dirty="0"/>
              <a:t>Campaigning on social media workshops:</a:t>
            </a:r>
            <a:endParaRPr lang="en-GB" dirty="0"/>
          </a:p>
          <a:p>
            <a:pPr lvl="1"/>
            <a:r>
              <a:rPr lang="en-GB" dirty="0"/>
              <a:t>The Students’ Union invite you to attend these workshops to give you some hints and tips on campaigning on social media:  </a:t>
            </a:r>
          </a:p>
          <a:p>
            <a:pPr lvl="1"/>
            <a:r>
              <a:rPr lang="en-GB" dirty="0"/>
              <a:t>Thursday 23</a:t>
            </a:r>
            <a:r>
              <a:rPr lang="en-GB" baseline="30000" dirty="0"/>
              <a:t>rd</a:t>
            </a:r>
            <a:r>
              <a:rPr lang="en-GB" dirty="0"/>
              <a:t> Feb 2.00-3.00pm in TM1-40 Tower Building, Holloway </a:t>
            </a:r>
          </a:p>
          <a:p>
            <a:pPr lvl="1"/>
            <a:r>
              <a:rPr lang="en-GB" dirty="0"/>
              <a:t>Friday 24</a:t>
            </a:r>
            <a:r>
              <a:rPr lang="en-GB" baseline="30000" dirty="0"/>
              <a:t>rd</a:t>
            </a:r>
            <a:r>
              <a:rPr lang="en-GB" dirty="0"/>
              <a:t> Feb 11.00-12.00 in CM4-22 Calcutta House, Aldgate </a:t>
            </a:r>
          </a:p>
          <a:p>
            <a:endParaRPr lang="en-GB" dirty="0" smtClean="0"/>
          </a:p>
          <a:p>
            <a:endParaRPr lang="en-GB" dirty="0"/>
          </a:p>
        </p:txBody>
      </p:sp>
    </p:spTree>
    <p:extLst>
      <p:ext uri="{BB962C8B-B14F-4D97-AF65-F5344CB8AC3E}">
        <p14:creationId xmlns:p14="http://schemas.microsoft.com/office/powerpoint/2010/main" val="384088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Candidate Question Time (hustings)</a:t>
            </a:r>
            <a:r>
              <a:rPr lang="en-GB" dirty="0"/>
              <a:t/>
            </a:r>
            <a:br>
              <a:rPr lang="en-GB" dirty="0"/>
            </a:br>
            <a:endParaRPr lang="en-GB" dirty="0"/>
          </a:p>
        </p:txBody>
      </p:sp>
      <p:sp>
        <p:nvSpPr>
          <p:cNvPr id="3" name="Content Placeholder 2"/>
          <p:cNvSpPr>
            <a:spLocks noGrp="1"/>
          </p:cNvSpPr>
          <p:nvPr>
            <p:ph idx="1"/>
          </p:nvPr>
        </p:nvSpPr>
        <p:spPr/>
        <p:txBody>
          <a:bodyPr/>
          <a:lstStyle/>
          <a:p>
            <a:r>
              <a:rPr lang="en-GB" sz="2400" dirty="0"/>
              <a:t>Tuesday 28</a:t>
            </a:r>
            <a:r>
              <a:rPr lang="en-GB" sz="2400" baseline="30000" dirty="0"/>
              <a:t>th</a:t>
            </a:r>
            <a:r>
              <a:rPr lang="en-GB" sz="2400" dirty="0"/>
              <a:t> February 4.00-5.00pm GSG-19 </a:t>
            </a:r>
            <a:r>
              <a:rPr lang="en-GB" sz="2400" dirty="0" err="1"/>
              <a:t>Goultson</a:t>
            </a:r>
            <a:r>
              <a:rPr lang="en-GB" sz="2400" dirty="0"/>
              <a:t> Street, </a:t>
            </a:r>
            <a:r>
              <a:rPr lang="en-GB" sz="2400" dirty="0" smtClean="0"/>
              <a:t>Aldgate</a:t>
            </a:r>
            <a:endParaRPr lang="en-GB" sz="2400" dirty="0"/>
          </a:p>
          <a:p>
            <a:r>
              <a:rPr lang="en-GB" sz="2400" dirty="0"/>
              <a:t>Wednesday 1</a:t>
            </a:r>
            <a:r>
              <a:rPr lang="en-GB" sz="2400" baseline="30000" dirty="0"/>
              <a:t>st</a:t>
            </a:r>
            <a:r>
              <a:rPr lang="en-GB" sz="2400" dirty="0"/>
              <a:t> March 5.00-6.00pm TMG-83 Tower Building, </a:t>
            </a:r>
            <a:r>
              <a:rPr lang="en-GB" sz="2400" dirty="0" smtClean="0"/>
              <a:t>Holloway</a:t>
            </a:r>
            <a:endParaRPr lang="en-GB" sz="2400" dirty="0"/>
          </a:p>
          <a:p>
            <a:r>
              <a:rPr lang="en-GB" sz="2400" dirty="0"/>
              <a:t>Thursday 2</a:t>
            </a:r>
            <a:r>
              <a:rPr lang="en-GB" sz="2400" baseline="30000" dirty="0"/>
              <a:t>nd</a:t>
            </a:r>
            <a:r>
              <a:rPr lang="en-GB" sz="2400" dirty="0"/>
              <a:t> March 5.00-6.00pm MG2-19 Moorgate</a:t>
            </a:r>
          </a:p>
          <a:p>
            <a:endParaRPr lang="en-GB" dirty="0"/>
          </a:p>
        </p:txBody>
      </p:sp>
    </p:spTree>
    <p:extLst>
      <p:ext uri="{BB962C8B-B14F-4D97-AF65-F5344CB8AC3E}">
        <p14:creationId xmlns:p14="http://schemas.microsoft.com/office/powerpoint/2010/main" val="199272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ea typeface="Times New Roman" panose="02020603050405020304" pitchFamily="18" charset="0"/>
              </a:rPr>
              <a:t>Resource</a:t>
            </a:r>
            <a:r>
              <a:rPr lang="en-GB" dirty="0">
                <a:latin typeface="Times New Roman" panose="02020603050405020304" pitchFamily="18" charset="0"/>
                <a:ea typeface="Times New Roman" panose="02020603050405020304" pitchFamily="18" charset="0"/>
              </a:rPr>
              <a:t/>
            </a:r>
            <a:br>
              <a:rPr lang="en-GB" dirty="0">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p:txBody>
          <a:bodyPr>
            <a:normAutofit/>
          </a:bodyPr>
          <a:lstStyle/>
          <a:p>
            <a:r>
              <a:rPr lang="en-GB" dirty="0"/>
              <a:t>A room in the </a:t>
            </a:r>
            <a:r>
              <a:rPr lang="en-GB" dirty="0" err="1"/>
              <a:t>Benwell</a:t>
            </a:r>
            <a:r>
              <a:rPr lang="en-GB" dirty="0"/>
              <a:t> Road building at the Holloway Campus will be open during the day during voting for candidates and their supporters to use</a:t>
            </a:r>
            <a:r>
              <a:rPr lang="en-GB" dirty="0" smtClean="0"/>
              <a:t>.</a:t>
            </a:r>
          </a:p>
          <a:p>
            <a:r>
              <a:rPr lang="en-GB" b="1" dirty="0"/>
              <a:t>Printing </a:t>
            </a:r>
            <a:r>
              <a:rPr lang="en-GB" b="1" dirty="0" smtClean="0"/>
              <a:t>costs</a:t>
            </a:r>
            <a:endParaRPr lang="en-GB" dirty="0"/>
          </a:p>
          <a:p>
            <a:pPr lvl="1"/>
            <a:r>
              <a:rPr lang="en-GB" dirty="0" smtClean="0"/>
              <a:t>The </a:t>
            </a:r>
            <a:r>
              <a:rPr lang="en-GB" dirty="0"/>
              <a:t>Students’ Union will provide each candidate with £10 print </a:t>
            </a:r>
            <a:r>
              <a:rPr lang="en-GB" dirty="0" smtClean="0"/>
              <a:t>credit. </a:t>
            </a:r>
            <a:r>
              <a:rPr lang="en-GB" dirty="0"/>
              <a:t>Your print credit will appear on your ID card during the week beginning 27</a:t>
            </a:r>
            <a:r>
              <a:rPr lang="en-GB" baseline="30000" dirty="0"/>
              <a:t>th</a:t>
            </a:r>
            <a:r>
              <a:rPr lang="en-GB" dirty="0"/>
              <a:t> February. Candidates who do not attend a candidate briefing will not receive credit. You can only print and use designs that have been approved by the Students’ Union</a:t>
            </a:r>
            <a:r>
              <a:rPr lang="en-GB" dirty="0" smtClean="0"/>
              <a:t>.</a:t>
            </a:r>
          </a:p>
          <a:p>
            <a:r>
              <a:rPr lang="en-GB" b="1" dirty="0"/>
              <a:t>Candidate spending, receipts and log</a:t>
            </a:r>
            <a:endParaRPr lang="en-GB" sz="2000" dirty="0"/>
          </a:p>
          <a:p>
            <a:pPr lvl="1"/>
            <a:r>
              <a:rPr lang="en-GB" dirty="0"/>
              <a:t>As well as the printing mentioned above, as candidates you are permitted to spend up to £30 each of your own money on your campaign. </a:t>
            </a:r>
            <a:r>
              <a:rPr lang="en-GB" dirty="0" smtClean="0"/>
              <a:t>You </a:t>
            </a:r>
            <a:r>
              <a:rPr lang="en-GB" dirty="0"/>
              <a:t>must fill in the </a:t>
            </a:r>
            <a:r>
              <a:rPr lang="en-GB" dirty="0" smtClean="0"/>
              <a:t>log</a:t>
            </a:r>
          </a:p>
          <a:p>
            <a:pPr marL="457200" lvl="1" indent="0">
              <a:buNone/>
            </a:pPr>
            <a:endParaRPr lang="en-GB" dirty="0"/>
          </a:p>
          <a:p>
            <a:endParaRPr lang="en-GB" dirty="0"/>
          </a:p>
        </p:txBody>
      </p:sp>
    </p:spTree>
    <p:extLst>
      <p:ext uri="{BB962C8B-B14F-4D97-AF65-F5344CB8AC3E}">
        <p14:creationId xmlns:p14="http://schemas.microsoft.com/office/powerpoint/2010/main" val="413588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Poster and flyers – Environment</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Candidates </a:t>
            </a:r>
            <a:r>
              <a:rPr lang="en-GB" dirty="0"/>
              <a:t>are permitted to display posters and hand out flyers as part of their campaign if they wish. </a:t>
            </a:r>
          </a:p>
          <a:p>
            <a:r>
              <a:rPr lang="en-GB" dirty="0"/>
              <a:t>The Students’ Union will provide large, red free-standing display notice-boards. You may fix one election poster to this board as part of your campaign. They are located in the following locations</a:t>
            </a:r>
            <a:r>
              <a:rPr lang="en-GB" dirty="0" smtClean="0"/>
              <a:t>:</a:t>
            </a:r>
            <a:endParaRPr lang="en-GB" dirty="0"/>
          </a:p>
          <a:p>
            <a:pPr lvl="1"/>
            <a:r>
              <a:rPr lang="en-GB" dirty="0"/>
              <a:t>Tower Building: Main </a:t>
            </a:r>
            <a:r>
              <a:rPr lang="en-GB" dirty="0" smtClean="0"/>
              <a:t>reception</a:t>
            </a:r>
            <a:endParaRPr lang="en-GB" dirty="0"/>
          </a:p>
          <a:p>
            <a:pPr lvl="1"/>
            <a:r>
              <a:rPr lang="en-GB" dirty="0"/>
              <a:t>Junction cafe, Tower </a:t>
            </a:r>
            <a:r>
              <a:rPr lang="en-GB" dirty="0" smtClean="0"/>
              <a:t>Building</a:t>
            </a:r>
            <a:endParaRPr lang="en-GB" dirty="0"/>
          </a:p>
          <a:p>
            <a:pPr lvl="1"/>
            <a:r>
              <a:rPr lang="en-GB" dirty="0"/>
              <a:t>Moorgate: 3</a:t>
            </a:r>
            <a:r>
              <a:rPr lang="en-GB" baseline="30000" dirty="0"/>
              <a:t>rd</a:t>
            </a:r>
            <a:r>
              <a:rPr lang="en-GB" dirty="0"/>
              <a:t> floor </a:t>
            </a:r>
            <a:r>
              <a:rPr lang="en-GB" dirty="0" smtClean="0"/>
              <a:t>Hub</a:t>
            </a:r>
            <a:endParaRPr lang="en-GB" dirty="0"/>
          </a:p>
          <a:p>
            <a:pPr lvl="1"/>
            <a:r>
              <a:rPr lang="en-GB" dirty="0"/>
              <a:t>Calcutta House: </a:t>
            </a:r>
            <a:r>
              <a:rPr lang="en-GB" dirty="0" smtClean="0"/>
              <a:t>Lobby</a:t>
            </a:r>
            <a:endParaRPr lang="en-GB" dirty="0"/>
          </a:p>
          <a:p>
            <a:pPr lvl="1"/>
            <a:r>
              <a:rPr lang="en-GB" dirty="0" err="1"/>
              <a:t>Goulston</a:t>
            </a:r>
            <a:r>
              <a:rPr lang="en-GB" dirty="0"/>
              <a:t> Street: </a:t>
            </a:r>
            <a:r>
              <a:rPr lang="en-GB" dirty="0" smtClean="0"/>
              <a:t>Lobby</a:t>
            </a:r>
            <a:endParaRPr lang="en-GB" dirty="0"/>
          </a:p>
          <a:p>
            <a:pPr lvl="1"/>
            <a:r>
              <a:rPr lang="en-GB" dirty="0"/>
              <a:t>Central House: Lobby</a:t>
            </a:r>
          </a:p>
          <a:p>
            <a:r>
              <a:rPr lang="en-GB" dirty="0"/>
              <a:t> </a:t>
            </a:r>
            <a:r>
              <a:rPr lang="en-GB" dirty="0" smtClean="0"/>
              <a:t>Space </a:t>
            </a:r>
            <a:r>
              <a:rPr lang="en-GB" dirty="0"/>
              <a:t>is allocated for poster in the Rocket, on the wall behind the Rocket reception inside the bar. This is clearly labelled. </a:t>
            </a:r>
            <a:endParaRPr lang="en-GB" dirty="0" smtClean="0"/>
          </a:p>
          <a:p>
            <a:r>
              <a:rPr lang="en-GB" dirty="0" smtClean="0"/>
              <a:t>Not in </a:t>
            </a:r>
            <a:r>
              <a:rPr lang="en-GB" dirty="0" err="1" smtClean="0"/>
              <a:t>Libary</a:t>
            </a:r>
            <a:endParaRPr lang="en-GB" dirty="0"/>
          </a:p>
          <a:p>
            <a:endParaRPr lang="en-GB" dirty="0"/>
          </a:p>
        </p:txBody>
      </p:sp>
    </p:spTree>
    <p:extLst>
      <p:ext uri="{BB962C8B-B14F-4D97-AF65-F5344CB8AC3E}">
        <p14:creationId xmlns:p14="http://schemas.microsoft.com/office/powerpoint/2010/main" val="890932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Complaints</a:t>
            </a:r>
            <a:br>
              <a:rPr lang="en-GB" b="1" dirty="0"/>
            </a:br>
            <a:endParaRPr lang="en-GB" dirty="0"/>
          </a:p>
        </p:txBody>
      </p:sp>
      <p:sp>
        <p:nvSpPr>
          <p:cNvPr id="3" name="Content Placeholder 2"/>
          <p:cNvSpPr>
            <a:spLocks noGrp="1"/>
          </p:cNvSpPr>
          <p:nvPr>
            <p:ph idx="1"/>
          </p:nvPr>
        </p:nvSpPr>
        <p:spPr/>
        <p:txBody>
          <a:bodyPr/>
          <a:lstStyle/>
          <a:p>
            <a:pPr marL="0" indent="0">
              <a:buNone/>
            </a:pPr>
            <a:r>
              <a:rPr lang="en-GB" dirty="0"/>
              <a:t>T</a:t>
            </a:r>
            <a:r>
              <a:rPr lang="en-GB" dirty="0" smtClean="0"/>
              <a:t>o </a:t>
            </a:r>
            <a:r>
              <a:rPr lang="en-GB" dirty="0"/>
              <a:t>fill in the Complaints form which is available on the election page of the SU website: </a:t>
            </a:r>
            <a:r>
              <a:rPr lang="en-GB" u="sng" dirty="0">
                <a:hlinkClick r:id="rId2"/>
              </a:rPr>
              <a:t>http://www.londonmetsu.org.uk/elections</a:t>
            </a:r>
            <a:r>
              <a:rPr lang="en-GB" dirty="0"/>
              <a:t>. The form must be emailed to the SU elections team </a:t>
            </a:r>
            <a:r>
              <a:rPr lang="en-GB" u="sng" dirty="0" smtClean="0">
                <a:hlinkClick r:id="rId3"/>
              </a:rPr>
              <a:t>elections.su@londonmet.ac.uk</a:t>
            </a:r>
            <a:endParaRPr lang="en-GB" u="sng" dirty="0" smtClean="0"/>
          </a:p>
          <a:p>
            <a:pPr marL="0" indent="0">
              <a:buNone/>
            </a:pPr>
            <a:r>
              <a:rPr lang="en-GB" dirty="0"/>
              <a:t>Deadline for submitting any complaint is 6.00pm on Monday 10th March 2016. </a:t>
            </a:r>
          </a:p>
          <a:p>
            <a:pPr marL="0" indent="0">
              <a:buNone/>
            </a:pPr>
            <a:endParaRPr lang="en-GB" dirty="0"/>
          </a:p>
          <a:p>
            <a:endParaRPr lang="en-GB" dirty="0"/>
          </a:p>
        </p:txBody>
      </p:sp>
    </p:spTree>
    <p:extLst>
      <p:ext uri="{BB962C8B-B14F-4D97-AF65-F5344CB8AC3E}">
        <p14:creationId xmlns:p14="http://schemas.microsoft.com/office/powerpoint/2010/main" val="57287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Returning Officer</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A Returning Officer is a terms commonly used not just in Students’ Unions but other elections in the UK such as Local, European and General Elections. The Trustee Board and the University’s Board of Governors jointly approve the Returning Officer every three years. </a:t>
            </a:r>
          </a:p>
          <a:p>
            <a:r>
              <a:rPr lang="en-GB" dirty="0"/>
              <a:t>The responsibilities of the Returning Officer include enforcement of election regulations and has ultimate responsibility for the free and fair running of elections and co‐opt up to four Assistant Returning Officers, one of whom may be nominated as the Deputy Returning </a:t>
            </a:r>
            <a:r>
              <a:rPr lang="en-GB" dirty="0" smtClean="0"/>
              <a:t>Officer</a:t>
            </a:r>
            <a:r>
              <a:rPr lang="en-GB" dirty="0"/>
              <a:t> </a:t>
            </a:r>
          </a:p>
          <a:p>
            <a:r>
              <a:rPr lang="en-GB" dirty="0"/>
              <a:t>The returning officer is Peter Robertson from the National Union of Students. </a:t>
            </a:r>
          </a:p>
          <a:p>
            <a:r>
              <a:rPr lang="en-GB" dirty="0"/>
              <a:t>All correspondence with the Returning Officer must be sent via </a:t>
            </a:r>
            <a:r>
              <a:rPr lang="en-GB" u="sng" dirty="0">
                <a:hlinkClick r:id="rId2"/>
              </a:rPr>
              <a:t>elections.su@londonmet.ac.uk</a:t>
            </a:r>
            <a:r>
              <a:rPr lang="en-GB" dirty="0"/>
              <a:t>. </a:t>
            </a:r>
          </a:p>
          <a:p>
            <a:r>
              <a:rPr lang="en-GB" dirty="0"/>
              <a:t> </a:t>
            </a:r>
            <a:r>
              <a:rPr lang="en-GB" dirty="0" smtClean="0"/>
              <a:t>DRO’s and ARO’s</a:t>
            </a:r>
            <a:endParaRPr lang="en-GB" dirty="0"/>
          </a:p>
        </p:txBody>
      </p:sp>
    </p:spTree>
    <p:extLst>
      <p:ext uri="{BB962C8B-B14F-4D97-AF65-F5344CB8AC3E}">
        <p14:creationId xmlns:p14="http://schemas.microsoft.com/office/powerpoint/2010/main" val="425999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Rules and Regulations</a:t>
            </a:r>
            <a:r>
              <a:rPr lang="en-GB" dirty="0"/>
              <a:t/>
            </a:r>
            <a:br>
              <a:rPr lang="en-GB" dirty="0"/>
            </a:br>
            <a:endParaRPr lang="en-GB" dirty="0"/>
          </a:p>
        </p:txBody>
      </p:sp>
      <p:sp>
        <p:nvSpPr>
          <p:cNvPr id="3" name="Content Placeholder 2"/>
          <p:cNvSpPr>
            <a:spLocks noGrp="1"/>
          </p:cNvSpPr>
          <p:nvPr>
            <p:ph idx="1"/>
          </p:nvPr>
        </p:nvSpPr>
        <p:spPr>
          <a:xfrm>
            <a:off x="354604" y="1434447"/>
            <a:ext cx="8919398" cy="5100823"/>
          </a:xfrm>
        </p:spPr>
        <p:txBody>
          <a:bodyPr>
            <a:normAutofit fontScale="85000" lnSpcReduction="20000"/>
          </a:bodyPr>
          <a:lstStyle/>
          <a:p>
            <a:pPr marL="0" indent="0">
              <a:buNone/>
            </a:pPr>
            <a:r>
              <a:rPr lang="en-GB" dirty="0"/>
              <a:t> </a:t>
            </a:r>
          </a:p>
          <a:p>
            <a:pPr lvl="0"/>
            <a:r>
              <a:rPr lang="en-GB" dirty="0"/>
              <a:t>Candidates are responsible (and will be held responsible) for the actions of any campaigner or supporter assisting in their campaign. All election regulations apply to supporters as well as candidates, and it is the responsibility of the candidate(s) to ensure, as far as reasonably possible, that anyone assisting in their campaign reads, fully understands, and abides by the election regulations</a:t>
            </a:r>
            <a:r>
              <a:rPr lang="en-GB" dirty="0" smtClean="0"/>
              <a:t>.</a:t>
            </a:r>
            <a:endParaRPr lang="en-GB" dirty="0"/>
          </a:p>
          <a:p>
            <a:pPr lvl="0"/>
            <a:r>
              <a:rPr lang="en-GB" dirty="0"/>
              <a:t>Student must be free to cast their vote without undue influence or pressure. Candidates must respect that every student has the right to vote confidentially and freely. Do not harass students. Any complaints raised by students about being unfairly pressured to vote for any particular candidate will be taken extremely </a:t>
            </a:r>
            <a:r>
              <a:rPr lang="en-GB" dirty="0" smtClean="0"/>
              <a:t>seriously</a:t>
            </a:r>
            <a:endParaRPr lang="en-GB" dirty="0"/>
          </a:p>
          <a:p>
            <a:pPr lvl="0"/>
            <a:r>
              <a:rPr lang="en-GB" dirty="0"/>
              <a:t>Do not assist any student to vote, even if they ask you to help them. If any student needs any assistance to vote due for any reason e.g. disability they must contact the SU elections team via </a:t>
            </a:r>
            <a:r>
              <a:rPr lang="en-GB" u="sng" dirty="0">
                <a:hlinkClick r:id="rId2"/>
              </a:rPr>
              <a:t>elections.su@londonmet.ac.uk</a:t>
            </a:r>
            <a:r>
              <a:rPr lang="en-GB" dirty="0"/>
              <a:t>. </a:t>
            </a:r>
          </a:p>
          <a:p>
            <a:endParaRPr lang="en-GB" dirty="0"/>
          </a:p>
          <a:p>
            <a:pPr lvl="0"/>
            <a:r>
              <a:rPr lang="en-GB" dirty="0"/>
              <a:t>Candidates (and their supporters) should not be physically present in the vicinity of the polling station. This will be clearly stated at each polling station. You must be respectful of polling station staff at all times.  </a:t>
            </a:r>
          </a:p>
          <a:p>
            <a:pPr marL="0" indent="0">
              <a:buNone/>
            </a:pPr>
            <a:endParaRPr lang="en-GB" dirty="0"/>
          </a:p>
          <a:p>
            <a:pPr lvl="0"/>
            <a:r>
              <a:rPr lang="en-GB" dirty="0"/>
              <a:t>No candidate can use any Students’ Union resources (apart from those provide in the Candidate Resources room). For example SU generic ‘have you voted yet’ flyers which the Students’ Union may produce to encourage students to vote. This is so that SU funded resources are not used to benefit any specific candidate. This includes Students’ Union media i.e. Verve Radio or Magazine.</a:t>
            </a:r>
          </a:p>
          <a:p>
            <a:endParaRPr lang="en-GB" dirty="0"/>
          </a:p>
        </p:txBody>
      </p:sp>
    </p:spTree>
    <p:extLst>
      <p:ext uri="{BB962C8B-B14F-4D97-AF65-F5344CB8AC3E}">
        <p14:creationId xmlns:p14="http://schemas.microsoft.com/office/powerpoint/2010/main" val="1547654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3753"/>
            <a:ext cx="8596668" cy="5597609"/>
          </a:xfrm>
        </p:spPr>
        <p:txBody>
          <a:bodyPr>
            <a:normAutofit fontScale="77500" lnSpcReduction="20000"/>
          </a:bodyPr>
          <a:lstStyle/>
          <a:p>
            <a:pPr lvl="0"/>
            <a:r>
              <a:rPr lang="en-GB" dirty="0"/>
              <a:t>Candidates (or their supporters) must not wear any SU branded merchandise e.g. Student Union hoodies) or other SU branded clothing when campaigning. </a:t>
            </a:r>
          </a:p>
          <a:p>
            <a:pPr lvl="0"/>
            <a:r>
              <a:rPr lang="en-GB" dirty="0"/>
              <a:t>Union societies, sports clubs, committees and other groups may not give support to candidates via official club/society activities (including social media). Likewise SU media outlets such as radio and magazine must stay neutral and not give any publicity to any candidate in particular. </a:t>
            </a:r>
          </a:p>
          <a:p>
            <a:pPr lvl="0"/>
            <a:r>
              <a:rPr lang="en-GB" dirty="0"/>
              <a:t>Candidates may not utilise Union or University student mailing lists for the purposes of campaigning. This includes use of society and or membership lists or lists of Student Academic Representatives (</a:t>
            </a:r>
            <a:r>
              <a:rPr lang="en-GB" dirty="0" err="1"/>
              <a:t>StARs</a:t>
            </a:r>
            <a:r>
              <a:rPr lang="en-GB" dirty="0"/>
              <a:t>) of Student Council lists for electioneering</a:t>
            </a:r>
            <a:r>
              <a:rPr lang="en-GB" dirty="0" smtClean="0"/>
              <a:t>.</a:t>
            </a:r>
            <a:endParaRPr lang="en-GB" dirty="0"/>
          </a:p>
          <a:p>
            <a:pPr lvl="0"/>
            <a:r>
              <a:rPr lang="en-GB" dirty="0"/>
              <a:t>Candidates are permitted to organise in teams, sometimes known as “slates”, and may produce shared publicity and encourage voters to support all the members of the team. However, slates may not pool their resources to give them an unfair advantage or do things that independent candidates could not do. Candidates are jointly liable for the actions of fellow slate members. Candidate publicity which mentions a fellow candidate will be a signal to the Returning Officers than you are running as a team or ‘slate</a:t>
            </a:r>
            <a:r>
              <a:rPr lang="en-GB" dirty="0" smtClean="0"/>
              <a:t>’</a:t>
            </a:r>
            <a:endParaRPr lang="en-GB" dirty="0"/>
          </a:p>
          <a:p>
            <a:pPr lvl="0"/>
            <a:r>
              <a:rPr lang="en-GB" dirty="0"/>
              <a:t>If you have campaigning ideas or other questions which you are not sure about, please ask.  We welcome creative campaigning but please check if you have ideas which are a bit different. Do not direct any questions about the election to anyone except the Returning Officers. </a:t>
            </a:r>
          </a:p>
          <a:p>
            <a:pPr lvl="0"/>
            <a:r>
              <a:rPr lang="en-GB" dirty="0"/>
              <a:t>Candidates, slates and campaign teams must adhere to the law, University regulation and Union policy. Breach of these policies can lead to action against you and your slate / teams by the Returning Officer and further disciplinary which could in turn affect your student status. </a:t>
            </a:r>
          </a:p>
          <a:p>
            <a:pPr lvl="0"/>
            <a:r>
              <a:rPr lang="en-GB" dirty="0"/>
              <a:t>Treat others as you wish to be treated</a:t>
            </a:r>
            <a:r>
              <a:rPr lang="en-GB" dirty="0" smtClean="0"/>
              <a:t>.</a:t>
            </a:r>
            <a:r>
              <a:rPr lang="en-GB" dirty="0"/>
              <a:t> </a:t>
            </a:r>
          </a:p>
          <a:p>
            <a:pPr lvl="0"/>
            <a:r>
              <a:rPr lang="en-GB" dirty="0"/>
              <a:t>Student may make only one visit to a Polling Station. You must cast all the votes for all the positions you wish to vote for at the same visit. Students will not be permitted to return to a Polling Station for a second visit, even if they didn’t vote in all elections at the first visit. </a:t>
            </a:r>
          </a:p>
          <a:p>
            <a:pPr lvl="0"/>
            <a:r>
              <a:rPr lang="en-GB" dirty="0"/>
              <a:t>All votes will be subject to security checks. Any student found to have voted twice will have both votes rejected. Further action may follow. </a:t>
            </a:r>
          </a:p>
          <a:p>
            <a:endParaRPr lang="en-GB" dirty="0"/>
          </a:p>
        </p:txBody>
      </p:sp>
    </p:spTree>
    <p:extLst>
      <p:ext uri="{BB962C8B-B14F-4D97-AF65-F5344CB8AC3E}">
        <p14:creationId xmlns:p14="http://schemas.microsoft.com/office/powerpoint/2010/main" val="260306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think Campaigning Is?</a:t>
            </a:r>
            <a:endParaRPr lang="en-GB" dirty="0"/>
          </a:p>
        </p:txBody>
      </p:sp>
      <p:sp>
        <p:nvSpPr>
          <p:cNvPr id="3" name="Content Placeholder 2"/>
          <p:cNvSpPr>
            <a:spLocks noGrp="1"/>
          </p:cNvSpPr>
          <p:nvPr>
            <p:ph idx="1"/>
          </p:nvPr>
        </p:nvSpPr>
        <p:spPr/>
        <p:txBody>
          <a:bodyPr/>
          <a:lstStyle/>
          <a:p>
            <a:r>
              <a:rPr lang="en-GB" dirty="0" smtClean="0"/>
              <a:t>In Pairs, come up with your own definition of what you think campaigning is</a:t>
            </a:r>
          </a:p>
          <a:p>
            <a:endParaRPr lang="en-GB" dirty="0"/>
          </a:p>
          <a:p>
            <a:r>
              <a:rPr lang="en-GB" dirty="0" smtClean="0"/>
              <a:t>Think both about the purpose of campaigning, and what practical steps would be involved</a:t>
            </a:r>
          </a:p>
          <a:p>
            <a:endParaRPr lang="en-GB" dirty="0"/>
          </a:p>
          <a:p>
            <a:r>
              <a:rPr lang="en-GB" dirty="0" smtClean="0"/>
              <a:t>We will then look back at these at the end of the session to see if there is anything in your definition you would change/add</a:t>
            </a:r>
            <a:endParaRPr lang="en-GB" dirty="0"/>
          </a:p>
        </p:txBody>
      </p:sp>
    </p:spTree>
    <p:extLst>
      <p:ext uri="{BB962C8B-B14F-4D97-AF65-F5344CB8AC3E}">
        <p14:creationId xmlns:p14="http://schemas.microsoft.com/office/powerpoint/2010/main" val="250717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Types of Campaign</a:t>
            </a:r>
            <a:endParaRPr lang="en-GB" dirty="0"/>
          </a:p>
        </p:txBody>
      </p:sp>
      <p:sp>
        <p:nvSpPr>
          <p:cNvPr id="3" name="Content Placeholder 2"/>
          <p:cNvSpPr>
            <a:spLocks noGrp="1"/>
          </p:cNvSpPr>
          <p:nvPr>
            <p:ph idx="1"/>
          </p:nvPr>
        </p:nvSpPr>
        <p:spPr/>
        <p:txBody>
          <a:bodyPr/>
          <a:lstStyle/>
          <a:p>
            <a:r>
              <a:rPr lang="en-GB" dirty="0" smtClean="0"/>
              <a:t>A public awareness campaign: Drink-driving, </a:t>
            </a:r>
            <a:r>
              <a:rPr lang="en-GB" dirty="0" smtClean="0">
                <a:hlinkClick r:id="rId2"/>
              </a:rPr>
              <a:t>http://think.direct.gov.uk/drink-driving.html#</a:t>
            </a:r>
            <a:endParaRPr lang="en-GB" dirty="0" smtClean="0"/>
          </a:p>
          <a:p>
            <a:r>
              <a:rPr lang="en-GB" dirty="0" smtClean="0"/>
              <a:t>Advertising a product: </a:t>
            </a:r>
            <a:r>
              <a:rPr lang="en-GB" dirty="0" smtClean="0">
                <a:hlinkClick r:id="rId3"/>
              </a:rPr>
              <a:t>https://www.youtube.com/watch?v=IajOINu0V2Y&amp;list=PL7DF5EB5148CC31FE&amp;index=12</a:t>
            </a:r>
            <a:endParaRPr lang="en-GB" dirty="0" smtClean="0"/>
          </a:p>
          <a:p>
            <a:r>
              <a:rPr lang="en-GB" dirty="0" smtClean="0"/>
              <a:t>Campaign/politics/influencing: </a:t>
            </a:r>
            <a:r>
              <a:rPr lang="en-GB" dirty="0" smtClean="0">
                <a:hlinkClick r:id="rId4"/>
              </a:rPr>
              <a:t>https://www.youtube.com/watch?v=s2dNEQiHUUo</a:t>
            </a:r>
            <a:endParaRPr lang="en-GB" dirty="0"/>
          </a:p>
          <a:p>
            <a:r>
              <a:rPr lang="en-GB" dirty="0" smtClean="0"/>
              <a:t>For each of these think about what they are trying to achieve and what you think would be effective about their approach</a:t>
            </a:r>
          </a:p>
          <a:p>
            <a:pPr marL="0" indent="0">
              <a:buNone/>
            </a:pPr>
            <a:endParaRPr lang="en-GB" dirty="0"/>
          </a:p>
        </p:txBody>
      </p:sp>
    </p:spTree>
    <p:extLst>
      <p:ext uri="{BB962C8B-B14F-4D97-AF65-F5344CB8AC3E}">
        <p14:creationId xmlns:p14="http://schemas.microsoft.com/office/powerpoint/2010/main" val="5879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for your Campaigns</a:t>
            </a:r>
            <a:endParaRPr lang="en-GB" dirty="0"/>
          </a:p>
        </p:txBody>
      </p:sp>
      <p:sp>
        <p:nvSpPr>
          <p:cNvPr id="3" name="Content Placeholder 2"/>
          <p:cNvSpPr>
            <a:spLocks noGrp="1"/>
          </p:cNvSpPr>
          <p:nvPr>
            <p:ph idx="1"/>
          </p:nvPr>
        </p:nvSpPr>
        <p:spPr>
          <a:xfrm>
            <a:off x="677334" y="1270000"/>
            <a:ext cx="8596668" cy="4384500"/>
          </a:xfrm>
        </p:spPr>
        <p:txBody>
          <a:bodyPr>
            <a:noAutofit/>
          </a:bodyPr>
          <a:lstStyle/>
          <a:p>
            <a:r>
              <a:rPr lang="en-GB" sz="2000" dirty="0"/>
              <a:t>There are lots of voters out </a:t>
            </a:r>
            <a:r>
              <a:rPr lang="en-GB" sz="2000" dirty="0" smtClean="0"/>
              <a:t>there</a:t>
            </a:r>
          </a:p>
          <a:p>
            <a:pPr lvl="1"/>
            <a:r>
              <a:rPr lang="en-GB" sz="2000" dirty="0" smtClean="0"/>
              <a:t>What do voters want from you and the Union</a:t>
            </a:r>
          </a:p>
          <a:p>
            <a:pPr lvl="1"/>
            <a:r>
              <a:rPr lang="en-GB" sz="2000" dirty="0" smtClean="0"/>
              <a:t>Why should they trust you </a:t>
            </a:r>
          </a:p>
          <a:p>
            <a:pPr lvl="1"/>
            <a:r>
              <a:rPr lang="en-GB" sz="2000" dirty="0" smtClean="0"/>
              <a:t>How will you make a difference</a:t>
            </a:r>
            <a:endParaRPr lang="en-GB" sz="2000" dirty="0"/>
          </a:p>
          <a:p>
            <a:r>
              <a:rPr lang="en-GB" sz="2000" dirty="0" smtClean="0"/>
              <a:t>Be Positive</a:t>
            </a:r>
          </a:p>
          <a:p>
            <a:pPr lvl="1"/>
            <a:r>
              <a:rPr lang="en-GB" sz="2000" dirty="0" smtClean="0"/>
              <a:t>Campaign  for people to vote for you don't waste time campaigning / complaining about others</a:t>
            </a:r>
          </a:p>
          <a:p>
            <a:r>
              <a:rPr lang="en-GB" sz="2000" dirty="0" smtClean="0"/>
              <a:t>Keep it to the point, what's your key message (Unique Selling Point)</a:t>
            </a:r>
          </a:p>
          <a:p>
            <a:r>
              <a:rPr lang="en-GB" sz="2000" dirty="0" smtClean="0"/>
              <a:t>Who are your campaign team (how will they support you , how will you support them)</a:t>
            </a:r>
          </a:p>
          <a:p>
            <a:r>
              <a:rPr lang="en-GB" sz="2000" dirty="0" smtClean="0"/>
              <a:t>Different types of messages appeal to different </a:t>
            </a:r>
            <a:r>
              <a:rPr lang="en-GB" sz="2000" dirty="0" err="1"/>
              <a:t>peopleThink</a:t>
            </a:r>
            <a:r>
              <a:rPr lang="en-GB" sz="2000" dirty="0"/>
              <a:t> about the diversity of your student </a:t>
            </a:r>
            <a:r>
              <a:rPr lang="en-GB" sz="2000" dirty="0" smtClean="0"/>
              <a:t>population</a:t>
            </a:r>
          </a:p>
          <a:p>
            <a:r>
              <a:rPr lang="en-GB" sz="2000" dirty="0" smtClean="0"/>
              <a:t>Don’t fail your degree over it</a:t>
            </a:r>
            <a:endParaRPr lang="en-GB" sz="2000" dirty="0"/>
          </a:p>
        </p:txBody>
      </p:sp>
    </p:spTree>
    <p:extLst>
      <p:ext uri="{BB962C8B-B14F-4D97-AF65-F5344CB8AC3E}">
        <p14:creationId xmlns:p14="http://schemas.microsoft.com/office/powerpoint/2010/main" val="220037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Campaign Scenarios </a:t>
            </a:r>
            <a:endParaRPr lang="en-GB" dirty="0"/>
          </a:p>
        </p:txBody>
      </p:sp>
      <p:sp>
        <p:nvSpPr>
          <p:cNvPr id="3" name="Content Placeholder 2"/>
          <p:cNvSpPr>
            <a:spLocks noGrp="1"/>
          </p:cNvSpPr>
          <p:nvPr>
            <p:ph idx="1"/>
          </p:nvPr>
        </p:nvSpPr>
        <p:spPr/>
        <p:txBody>
          <a:bodyPr>
            <a:noAutofit/>
          </a:bodyPr>
          <a:lstStyle/>
          <a:p>
            <a:r>
              <a:rPr lang="en-GB" sz="2400" dirty="0" smtClean="0"/>
              <a:t>Work in small groups</a:t>
            </a:r>
          </a:p>
          <a:p>
            <a:r>
              <a:rPr lang="en-GB" sz="2400" dirty="0" smtClean="0"/>
              <a:t>We are going to highlight some responses you might get when you are campaigning </a:t>
            </a:r>
          </a:p>
          <a:p>
            <a:r>
              <a:rPr lang="en-GB" sz="2400" dirty="0" smtClean="0"/>
              <a:t>For each scenario, discuss in your group how you would respond </a:t>
            </a:r>
          </a:p>
          <a:p>
            <a:r>
              <a:rPr lang="en-GB" sz="2400" dirty="0" smtClean="0"/>
              <a:t>We will then feedback at the end to see what people thought the best responses were</a:t>
            </a:r>
            <a:endParaRPr lang="en-GB" sz="2400" dirty="0"/>
          </a:p>
        </p:txBody>
      </p:sp>
    </p:spTree>
    <p:extLst>
      <p:ext uri="{BB962C8B-B14F-4D97-AF65-F5344CB8AC3E}">
        <p14:creationId xmlns:p14="http://schemas.microsoft.com/office/powerpoint/2010/main" val="100308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Elevator Pitch</a:t>
            </a:r>
            <a:endParaRPr lang="en-GB" dirty="0"/>
          </a:p>
        </p:txBody>
      </p:sp>
      <p:sp>
        <p:nvSpPr>
          <p:cNvPr id="3" name="Content Placeholder 2"/>
          <p:cNvSpPr>
            <a:spLocks noGrp="1"/>
          </p:cNvSpPr>
          <p:nvPr>
            <p:ph idx="1"/>
          </p:nvPr>
        </p:nvSpPr>
        <p:spPr/>
        <p:txBody>
          <a:bodyPr>
            <a:normAutofit/>
          </a:bodyPr>
          <a:lstStyle/>
          <a:p>
            <a:r>
              <a:rPr lang="en-GB" sz="2400" dirty="0" smtClean="0"/>
              <a:t>Ahead of running in the election, you will have been thinking of all the things you would like to do if you are elected and writing your manifesto</a:t>
            </a:r>
          </a:p>
          <a:p>
            <a:r>
              <a:rPr lang="en-GB" sz="2400" dirty="0" smtClean="0"/>
              <a:t>Hopefully people will read this, but often when campaigning you will only get 30 seconds to tell a person or group why they should vote for you</a:t>
            </a:r>
          </a:p>
          <a:p>
            <a:r>
              <a:rPr lang="en-GB" sz="2400" dirty="0" smtClean="0"/>
              <a:t>In pairs, practice summarising your key points in 30 seconds – then offer each other constructive feedback</a:t>
            </a:r>
          </a:p>
          <a:p>
            <a:r>
              <a:rPr lang="en-GB" sz="2400" dirty="0" smtClean="0"/>
              <a:t>We will go round the room to see how you are getting on</a:t>
            </a:r>
            <a:endParaRPr lang="en-GB" sz="2400" dirty="0"/>
          </a:p>
        </p:txBody>
      </p:sp>
    </p:spTree>
    <p:extLst>
      <p:ext uri="{BB962C8B-B14F-4D97-AF65-F5344CB8AC3E}">
        <p14:creationId xmlns:p14="http://schemas.microsoft.com/office/powerpoint/2010/main" val="290257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0277"/>
          </a:xfrm>
        </p:spPr>
        <p:txBody>
          <a:bodyPr/>
          <a:lstStyle/>
          <a:p>
            <a:r>
              <a:rPr lang="en-GB" dirty="0" smtClean="0"/>
              <a:t>Question and Answer</a:t>
            </a:r>
            <a:endParaRPr lang="en-GB" dirty="0"/>
          </a:p>
        </p:txBody>
      </p:sp>
      <p:sp>
        <p:nvSpPr>
          <p:cNvPr id="3" name="Content Placeholder 2"/>
          <p:cNvSpPr>
            <a:spLocks noGrp="1"/>
          </p:cNvSpPr>
          <p:nvPr>
            <p:ph idx="1"/>
          </p:nvPr>
        </p:nvSpPr>
        <p:spPr>
          <a:xfrm>
            <a:off x="677333" y="1496281"/>
            <a:ext cx="8990297" cy="1325073"/>
          </a:xfrm>
        </p:spPr>
        <p:txBody>
          <a:bodyPr>
            <a:noAutofit/>
          </a:bodyPr>
          <a:lstStyle/>
          <a:p>
            <a:r>
              <a:rPr lang="en-GB" sz="2400" dirty="0" smtClean="0"/>
              <a:t>Before we finish, a final chance for questions</a:t>
            </a:r>
          </a:p>
          <a:p>
            <a:pPr lvl="1"/>
            <a:r>
              <a:rPr lang="en-GB" sz="2400" dirty="0" smtClean="0"/>
              <a:t>Either related to the rules and what you can and can’t do</a:t>
            </a:r>
          </a:p>
          <a:p>
            <a:pPr lvl="1"/>
            <a:r>
              <a:rPr lang="en-GB" sz="2400" dirty="0" smtClean="0"/>
              <a:t>or around effective campaigning</a:t>
            </a:r>
            <a:endParaRPr lang="en-GB" sz="2400" dirty="0"/>
          </a:p>
        </p:txBody>
      </p:sp>
      <p:pic>
        <p:nvPicPr>
          <p:cNvPr id="4" name="Picture 3"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9150" y="3860800"/>
            <a:ext cx="2792671" cy="262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447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Arial" panose="020B0604020202020204" pitchFamily="34" charset="0"/>
                <a:ea typeface="Times New Roman" panose="02020603050405020304" pitchFamily="18" charset="0"/>
              </a:rPr>
              <a:t>When and how do students vote? </a:t>
            </a:r>
            <a:r>
              <a:rPr lang="en-GB" dirty="0">
                <a:latin typeface="Times New Roman" panose="02020603050405020304" pitchFamily="18" charset="0"/>
                <a:ea typeface="Times New Roman" panose="02020603050405020304" pitchFamily="18" charset="0"/>
              </a:rPr>
              <a:t/>
            </a:r>
            <a:br>
              <a:rPr lang="en-GB" dirty="0">
                <a:latin typeface="Times New Roman" panose="02020603050405020304" pitchFamily="18" charset="0"/>
                <a:ea typeface="Times New Roman" panose="02020603050405020304" pitchFamily="18" charset="0"/>
              </a:rPr>
            </a:b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55885048"/>
              </p:ext>
            </p:extLst>
          </p:nvPr>
        </p:nvGraphicFramePr>
        <p:xfrm>
          <a:off x="364947" y="1675456"/>
          <a:ext cx="9505193" cy="2466239"/>
        </p:xfrm>
        <a:graphic>
          <a:graphicData uri="http://schemas.openxmlformats.org/drawingml/2006/table">
            <a:tbl>
              <a:tblPr firstRow="1" firstCol="1" bandRow="1">
                <a:tableStyleId>{5C22544A-7EE6-4342-B048-85BDC9FD1C3A}</a:tableStyleId>
              </a:tblPr>
              <a:tblGrid>
                <a:gridCol w="2016653"/>
                <a:gridCol w="3196167"/>
                <a:gridCol w="4292373"/>
              </a:tblGrid>
              <a:tr h="411040">
                <a:tc>
                  <a:txBody>
                    <a:bodyPr/>
                    <a:lstStyle/>
                    <a:p>
                      <a:pPr>
                        <a:spcAft>
                          <a:spcPts val="0"/>
                        </a:spcAft>
                      </a:pPr>
                      <a:r>
                        <a:rPr lang="en-GB" sz="1100" dirty="0">
                          <a:effectLst/>
                        </a:rPr>
                        <a:t>Campus</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dirty="0">
                          <a:effectLst/>
                        </a:rPr>
                        <a:t>Building</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Polling station location</a:t>
                      </a:r>
                      <a:endParaRPr lang="en-GB" sz="1200">
                        <a:effectLst/>
                        <a:latin typeface="Times New Roman" panose="02020603050405020304" pitchFamily="18" charset="0"/>
                        <a:ea typeface="Times New Roman" panose="02020603050405020304" pitchFamily="18" charset="0"/>
                      </a:endParaRPr>
                    </a:p>
                  </a:txBody>
                  <a:tcPr marL="68580" marR="68580" marT="0" marB="0"/>
                </a:tc>
              </a:tr>
              <a:tr h="411040">
                <a:tc>
                  <a:txBody>
                    <a:bodyPr/>
                    <a:lstStyle/>
                    <a:p>
                      <a:pPr>
                        <a:spcAft>
                          <a:spcPts val="0"/>
                        </a:spcAft>
                      </a:pPr>
                      <a:r>
                        <a:rPr lang="en-GB" sz="1100">
                          <a:effectLst/>
                        </a:rPr>
                        <a:t>Holloway</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Tower Building</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Blue Met Lounge, next to Costa Coffee</a:t>
                      </a:r>
                      <a:endParaRPr lang="en-GB" sz="1200">
                        <a:effectLst/>
                        <a:latin typeface="Times New Roman" panose="02020603050405020304" pitchFamily="18" charset="0"/>
                        <a:ea typeface="Times New Roman" panose="02020603050405020304" pitchFamily="18" charset="0"/>
                      </a:endParaRPr>
                    </a:p>
                  </a:txBody>
                  <a:tcPr marL="68580" marR="68580" marT="0" marB="0"/>
                </a:tc>
              </a:tr>
              <a:tr h="411040">
                <a:tc>
                  <a:txBody>
                    <a:bodyPr/>
                    <a:lstStyle/>
                    <a:p>
                      <a:pPr>
                        <a:spcAft>
                          <a:spcPts val="0"/>
                        </a:spcAft>
                      </a:pPr>
                      <a:r>
                        <a:rPr lang="en-GB" sz="1100">
                          <a:effectLst/>
                        </a:rPr>
                        <a:t>Holloway</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Learning Centre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Cafe </a:t>
                      </a:r>
                      <a:endParaRPr lang="en-GB" sz="1200">
                        <a:effectLst/>
                        <a:latin typeface="Times New Roman" panose="02020603050405020304" pitchFamily="18" charset="0"/>
                        <a:ea typeface="Times New Roman" panose="02020603050405020304" pitchFamily="18" charset="0"/>
                      </a:endParaRPr>
                    </a:p>
                  </a:txBody>
                  <a:tcPr marL="68580" marR="68580" marT="0" marB="0"/>
                </a:tc>
              </a:tr>
              <a:tr h="411040">
                <a:tc>
                  <a:txBody>
                    <a:bodyPr/>
                    <a:lstStyle/>
                    <a:p>
                      <a:pPr>
                        <a:spcAft>
                          <a:spcPts val="0"/>
                        </a:spcAft>
                      </a:pPr>
                      <a:r>
                        <a:rPr lang="en-GB" sz="1100">
                          <a:effectLst/>
                        </a:rPr>
                        <a:t>Moorgate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Moorgate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Moorgate Hub, 3</a:t>
                      </a:r>
                      <a:r>
                        <a:rPr lang="en-GB" sz="1100" baseline="30000">
                          <a:effectLst/>
                        </a:rPr>
                        <a:t>rd</a:t>
                      </a:r>
                      <a:r>
                        <a:rPr lang="en-GB" sz="1100">
                          <a:effectLst/>
                        </a:rPr>
                        <a:t> floor</a:t>
                      </a:r>
                      <a:endParaRPr lang="en-GB" sz="1200">
                        <a:effectLst/>
                        <a:latin typeface="Times New Roman" panose="02020603050405020304" pitchFamily="18" charset="0"/>
                        <a:ea typeface="Times New Roman" panose="02020603050405020304" pitchFamily="18" charset="0"/>
                      </a:endParaRPr>
                    </a:p>
                  </a:txBody>
                  <a:tcPr marL="68580" marR="68580" marT="0" marB="0"/>
                </a:tc>
              </a:tr>
              <a:tr h="822079">
                <a:tc>
                  <a:txBody>
                    <a:bodyPr/>
                    <a:lstStyle/>
                    <a:p>
                      <a:pPr>
                        <a:spcAft>
                          <a:spcPts val="0"/>
                        </a:spcAft>
                      </a:pPr>
                      <a:r>
                        <a:rPr lang="en-GB" sz="1100">
                          <a:effectLst/>
                        </a:rPr>
                        <a:t>Aldgate</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a:effectLst/>
                        </a:rPr>
                        <a:t>Calcutta House / Goulston Street</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100" dirty="0">
                          <a:effectLst/>
                        </a:rPr>
                        <a:t>Atrium (</a:t>
                      </a:r>
                      <a:r>
                        <a:rPr lang="en-GB" sz="1100" dirty="0" err="1">
                          <a:effectLst/>
                        </a:rPr>
                        <a:t>Gouslton</a:t>
                      </a:r>
                      <a:r>
                        <a:rPr lang="en-GB" sz="1100" dirty="0">
                          <a:effectLst/>
                        </a:rPr>
                        <a:t> Street), ground floor</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Rectangle 4"/>
          <p:cNvSpPr/>
          <p:nvPr/>
        </p:nvSpPr>
        <p:spPr>
          <a:xfrm>
            <a:off x="909916" y="4745886"/>
            <a:ext cx="7803777" cy="523220"/>
          </a:xfrm>
          <a:prstGeom prst="rect">
            <a:avLst/>
          </a:prstGeom>
        </p:spPr>
        <p:txBody>
          <a:bodyPr wrap="square">
            <a:spAutoFit/>
          </a:bodyPr>
          <a:lstStyle/>
          <a:p>
            <a:pPr>
              <a:spcAft>
                <a:spcPts val="0"/>
              </a:spcAft>
            </a:pPr>
            <a:r>
              <a:rPr lang="en-GB" sz="2800" dirty="0">
                <a:latin typeface="+mj-lt"/>
                <a:ea typeface="Times New Roman" panose="02020603050405020304" pitchFamily="18" charset="0"/>
              </a:rPr>
              <a:t>Any enrolled </a:t>
            </a:r>
            <a:r>
              <a:rPr lang="en-GB" sz="2800" dirty="0" smtClean="0">
                <a:latin typeface="+mj-lt"/>
                <a:ea typeface="Times New Roman" panose="02020603050405020304" pitchFamily="18" charset="0"/>
              </a:rPr>
              <a:t>student</a:t>
            </a:r>
            <a:r>
              <a:rPr lang="en-GB" sz="2800" dirty="0">
                <a:latin typeface="+mj-lt"/>
                <a:ea typeface="Times New Roman" panose="02020603050405020304" pitchFamily="18" charset="0"/>
              </a:rPr>
              <a:t> </a:t>
            </a:r>
            <a:r>
              <a:rPr lang="en-GB" sz="2800" dirty="0" smtClean="0">
                <a:latin typeface="+mj-lt"/>
                <a:ea typeface="Times New Roman" panose="02020603050405020304" pitchFamily="18" charset="0"/>
              </a:rPr>
              <a:t>can votes</a:t>
            </a:r>
            <a:r>
              <a:rPr lang="en-GB" dirty="0" smtClean="0">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801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222222"/>
                </a:solidFill>
                <a:latin typeface="Arial" panose="020B0604020202020204" pitchFamily="34" charset="0"/>
                <a:ea typeface="Times New Roman" panose="02020603050405020304" pitchFamily="18" charset="0"/>
              </a:rPr>
              <a:t>Presidential Portfolio</a:t>
            </a:r>
            <a:r>
              <a:rPr lang="en-GB" dirty="0">
                <a:latin typeface="Times New Roman" panose="02020603050405020304" pitchFamily="18" charset="0"/>
                <a:ea typeface="Times New Roman" panose="02020603050405020304" pitchFamily="18" charset="0"/>
              </a:rPr>
              <a:t/>
            </a:r>
            <a:br>
              <a:rPr lang="en-GB" dirty="0">
                <a:latin typeface="Times New Roman" panose="02020603050405020304" pitchFamily="18" charset="0"/>
                <a:ea typeface="Times New Roman" panose="02020603050405020304" pitchFamily="18" charset="0"/>
              </a:rPr>
            </a:br>
            <a:endParaRPr lang="en-GB" dirty="0"/>
          </a:p>
        </p:txBody>
      </p:sp>
      <p:sp>
        <p:nvSpPr>
          <p:cNvPr id="3" name="Content Placeholder 2"/>
          <p:cNvSpPr>
            <a:spLocks noGrp="1"/>
          </p:cNvSpPr>
          <p:nvPr>
            <p:ph idx="1"/>
          </p:nvPr>
        </p:nvSpPr>
        <p:spPr>
          <a:xfrm>
            <a:off x="475628" y="1609260"/>
            <a:ext cx="8596668" cy="3880773"/>
          </a:xfrm>
        </p:spPr>
        <p:txBody>
          <a:bodyPr>
            <a:normAutofit fontScale="92500" lnSpcReduction="10000"/>
          </a:bodyPr>
          <a:lstStyle/>
          <a:p>
            <a:r>
              <a:rPr lang="en-GB" sz="2400" dirty="0"/>
              <a:t>The President is not a specific </a:t>
            </a:r>
            <a:r>
              <a:rPr lang="en-GB" sz="2400" dirty="0" smtClean="0"/>
              <a:t>position. </a:t>
            </a:r>
          </a:p>
          <a:p>
            <a:r>
              <a:rPr lang="en-GB" sz="2400" dirty="0" smtClean="0"/>
              <a:t>The </a:t>
            </a:r>
            <a:r>
              <a:rPr lang="en-GB" sz="2400" dirty="0"/>
              <a:t>President is a </a:t>
            </a:r>
            <a:r>
              <a:rPr lang="en-GB" sz="2400" dirty="0" smtClean="0"/>
              <a:t>portfolio is </a:t>
            </a:r>
            <a:r>
              <a:rPr lang="en-GB" sz="2400" dirty="0"/>
              <a:t>awarded to the victorious Sabbatical Officer who wins the most votes in the Presidential </a:t>
            </a:r>
            <a:r>
              <a:rPr lang="en-GB" sz="2400" dirty="0" smtClean="0"/>
              <a:t>poll</a:t>
            </a:r>
          </a:p>
          <a:p>
            <a:r>
              <a:rPr lang="en-GB" sz="2400" dirty="0" smtClean="0"/>
              <a:t>To </a:t>
            </a:r>
            <a:r>
              <a:rPr lang="en-GB" sz="2400" dirty="0"/>
              <a:t>determine the highest polling candidate voters will be asked to register their preference for President from the school(s) sabbatical candidates. </a:t>
            </a:r>
            <a:endParaRPr lang="en-GB" sz="2400" dirty="0" smtClean="0"/>
          </a:p>
          <a:p>
            <a:r>
              <a:rPr lang="en-GB" sz="2400" dirty="0" smtClean="0"/>
              <a:t>Once </a:t>
            </a:r>
            <a:r>
              <a:rPr lang="en-GB" sz="2400" dirty="0"/>
              <a:t>the four Sabbatical officers are elected all other candidates will be eliminated from this poll (and their votes transferred) and the highest polling will be calculated as per our usual voting (alternative vote) rules.</a:t>
            </a:r>
          </a:p>
          <a:p>
            <a:endParaRPr lang="en-GB" dirty="0"/>
          </a:p>
        </p:txBody>
      </p:sp>
    </p:spTree>
    <p:extLst>
      <p:ext uri="{BB962C8B-B14F-4D97-AF65-F5344CB8AC3E}">
        <p14:creationId xmlns:p14="http://schemas.microsoft.com/office/powerpoint/2010/main" val="270721263"/>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454551"/>
      </a:dk2>
      <a:lt2>
        <a:srgbClr val="D8D9DC"/>
      </a:lt2>
      <a:accent1>
        <a:srgbClr val="FF0000"/>
      </a:accent1>
      <a:accent2>
        <a:srgbClr val="FF0000"/>
      </a:accent2>
      <a:accent3>
        <a:srgbClr val="4EA6DC"/>
      </a:accent3>
      <a:accent4>
        <a:srgbClr val="FF0000"/>
      </a:accent4>
      <a:accent5>
        <a:srgbClr val="FF0000"/>
      </a:accent5>
      <a:accent6>
        <a:srgbClr val="FF0000"/>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TotalTime>
  <Words>1273</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Introduction to Campaigning</vt:lpstr>
      <vt:lpstr>What do you think Campaigning Is?</vt:lpstr>
      <vt:lpstr>Examples of Types of Campaign</vt:lpstr>
      <vt:lpstr>Tips for your Campaigns</vt:lpstr>
      <vt:lpstr>Campaign Scenarios </vt:lpstr>
      <vt:lpstr>Elevator Pitch</vt:lpstr>
      <vt:lpstr>Question and Answer</vt:lpstr>
      <vt:lpstr>When and how do students vote?  </vt:lpstr>
      <vt:lpstr>Presidential Portfolio </vt:lpstr>
      <vt:lpstr>When can I start campaigning? </vt:lpstr>
      <vt:lpstr>Candidate Question Time (hustings) </vt:lpstr>
      <vt:lpstr>Resource </vt:lpstr>
      <vt:lpstr>Poster and flyers – Environment </vt:lpstr>
      <vt:lpstr>Complaints </vt:lpstr>
      <vt:lpstr>Returning Officer </vt:lpstr>
      <vt:lpstr>Rules and Regulations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Campaigning</dc:title>
  <dc:creator>Tim Cobbett</dc:creator>
  <cp:lastModifiedBy>Mark Crowhurst</cp:lastModifiedBy>
  <cp:revision>9</cp:revision>
  <dcterms:created xsi:type="dcterms:W3CDTF">2017-02-20T11:12:16Z</dcterms:created>
  <dcterms:modified xsi:type="dcterms:W3CDTF">2017-02-22T10:48:59Z</dcterms:modified>
</cp:coreProperties>
</file>