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ixKf4d1jE9dOPl/D9h3V3wnZO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462201-5AEF-4580-BC6B-06F7FCB4084D}">
  <a:tblStyle styleId="{48462201-5AEF-4580-BC6B-06F7FCB4084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83D19DB-6F5C-480A-BD5C-536886C87A64}"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39547ea01_0_36: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939547ea01_0_36: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1cf09bac9_0_22: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a1cf09bac9_0_22: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39547ea01_0_45: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939547ea01_0_45: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c4e90b3ea_0_1: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9c4e90b3ea_0_1: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www.londonmetsu.org.uk/pageassets/studentreps/London-Met-SU-Student-Rep-Handbook-A4-Spreads-10.pdf" TargetMode="External"/><Relationship Id="rId5" Type="http://schemas.openxmlformats.org/officeDocument/2006/relationships/hyperlink" Target="https://www.londonmetsu.org.uk/advice/enquiryform/" TargetMode="External"/><Relationship Id="rId6" Type="http://schemas.openxmlformats.org/officeDocument/2006/relationships/hyperlink" Target="https://servicedesk.londonmet.ac.uk/sw/selfservice/" TargetMode="External"/><Relationship Id="rId7"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www.qaa.ac.uk/quality-code" TargetMode="External"/><Relationship Id="rId5" Type="http://schemas.openxmlformats.org/officeDocument/2006/relationships/hyperlink" Target="https://www.qaa.ac.uk/quality-code" TargetMode="External"/><Relationship Id="rId6" Type="http://schemas.openxmlformats.org/officeDocument/2006/relationships/hyperlink" Target="https://www.londonmet.ac.uk/about/academic-quality-and-development/quality-manual/" TargetMode="External"/><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mailto:yourvoice@londonmet.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londonmetsu.org.uk/pageassets/studentreps/London-Met-SU-Student-Rep-Handbook-A4-Spreads.pdf" TargetMode="External"/><Relationship Id="rId10" Type="http://schemas.openxmlformats.org/officeDocument/2006/relationships/image" Target="../media/image5.jpg"/><Relationship Id="rId9" Type="http://schemas.openxmlformats.org/officeDocument/2006/relationships/hyperlink" Target="http://student.londonmet.ac.uk" TargetMode="External"/><Relationship Id="rId5" Type="http://schemas.openxmlformats.org/officeDocument/2006/relationships/hyperlink" Target="https://www.londonmetsu.org.uk/pageassets/studentreps/London-Met-SU-Student-Rep-Handbook-A4-Spreads.pdf" TargetMode="External"/><Relationship Id="rId6" Type="http://schemas.openxmlformats.org/officeDocument/2006/relationships/hyperlink" Target="http://www.londonmetsu.org.uk/studentreps" TargetMode="External"/><Relationship Id="rId7" Type="http://schemas.openxmlformats.org/officeDocument/2006/relationships/hyperlink" Target="http://www.londonmetsu.org.uk/about/team" TargetMode="External"/><Relationship Id="rId8" Type="http://schemas.openxmlformats.org/officeDocument/2006/relationships/hyperlink" Target="https://www.nusconnect.org.uk/the-student-engagement-partnership-tse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hyperlink" Target="mailto:e.rowley@londonmet.ac.uk" TargetMode="External"/><Relationship Id="rId6" Type="http://schemas.openxmlformats.org/officeDocument/2006/relationships/hyperlink" Target="mailto:c.murraygauld@londonmet.ac.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3"/>
          <p:cNvPicPr preferRelativeResize="0"/>
          <p:nvPr/>
        </p:nvPicPr>
        <p:blipFill rotWithShape="1">
          <a:blip r:embed="rId3">
            <a:alphaModFix/>
          </a:blip>
          <a:srcRect b="0" l="0" r="0" t="0"/>
          <a:stretch/>
        </p:blipFill>
        <p:spPr>
          <a:xfrm>
            <a:off x="379905" y="282591"/>
            <a:ext cx="2771509" cy="1539562"/>
          </a:xfrm>
          <a:prstGeom prst="rect">
            <a:avLst/>
          </a:prstGeom>
          <a:noFill/>
          <a:ln>
            <a:noFill/>
          </a:ln>
        </p:spPr>
      </p:pic>
      <p:sp>
        <p:nvSpPr>
          <p:cNvPr id="85" name="Google Shape;85;p3"/>
          <p:cNvSpPr/>
          <p:nvPr/>
        </p:nvSpPr>
        <p:spPr>
          <a:xfrm>
            <a:off x="379905" y="2215634"/>
            <a:ext cx="1145649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200" u="none" cap="none" strike="noStrike">
                <a:solidFill>
                  <a:schemeClr val="dk1"/>
                </a:solidFill>
                <a:latin typeface="Calibri"/>
                <a:ea typeface="Calibri"/>
                <a:cs typeface="Calibri"/>
                <a:sym typeface="Calibri"/>
              </a:rPr>
              <a:t>Getting started</a:t>
            </a:r>
            <a:endParaRPr b="1" i="0" sz="2200" u="none" cap="none" strike="noStrike">
              <a:solidFill>
                <a:schemeClr val="dk1"/>
              </a:solidFill>
              <a:latin typeface="Arial"/>
              <a:ea typeface="Arial"/>
              <a:cs typeface="Arial"/>
              <a:sym typeface="Arial"/>
            </a:endParaRPr>
          </a:p>
        </p:txBody>
      </p:sp>
      <p:sp>
        <p:nvSpPr>
          <p:cNvPr id="86" name="Google Shape;86;p3"/>
          <p:cNvSpPr/>
          <p:nvPr/>
        </p:nvSpPr>
        <p:spPr>
          <a:xfrm>
            <a:off x="379904" y="2899697"/>
            <a:ext cx="11456400" cy="412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The Students’ Union is an independent charitable organisation lead by students via a number of full-time and part-time student officers, supported by a team of full-time staff. </a:t>
            </a:r>
            <a:endParaRPr b="0" i="0" sz="22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We are currently based remotely but usually based based at the Holloway and Aldgate campuses</a:t>
            </a:r>
            <a:endParaRPr b="0"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Student Rep scheme is a partnership between the Student’s Union and the University.</a:t>
            </a:r>
            <a:endParaRPr b="0" i="0" sz="22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There should be student rep for each year of each course at the University </a:t>
            </a:r>
            <a:endParaRPr b="0"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Student Reps are able to achieve an accreditation and recognition on degree transcripts.  </a:t>
            </a:r>
            <a:endParaRPr b="0"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Student Reps can develop excellent transferable skills such as problem solving, negotiation, communication, lobbying and campaigning</a:t>
            </a:r>
            <a:endParaRPr b="0"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Being a student rep can be rewarding, enjoyable and help you to get to know other student and a great way to get more involved the Students Union </a:t>
            </a:r>
            <a:endParaRPr b="0" i="0" sz="22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87" name="Google Shape;87;p3"/>
          <p:cNvPicPr preferRelativeResize="0"/>
          <p:nvPr/>
        </p:nvPicPr>
        <p:blipFill rotWithShape="1">
          <a:blip r:embed="rId4">
            <a:alphaModFix/>
          </a:blip>
          <a:srcRect b="0" l="0" r="0" t="0"/>
          <a:stretch/>
        </p:blipFill>
        <p:spPr>
          <a:xfrm>
            <a:off x="9474201" y="0"/>
            <a:ext cx="2717799" cy="18118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4"/>
          <p:cNvPicPr preferRelativeResize="0"/>
          <p:nvPr/>
        </p:nvPicPr>
        <p:blipFill rotWithShape="1">
          <a:blip r:embed="rId3">
            <a:alphaModFix/>
          </a:blip>
          <a:srcRect b="0" l="0" r="0" t="0"/>
          <a:stretch/>
        </p:blipFill>
        <p:spPr>
          <a:xfrm>
            <a:off x="379901" y="282597"/>
            <a:ext cx="2048782" cy="1138075"/>
          </a:xfrm>
          <a:prstGeom prst="rect">
            <a:avLst/>
          </a:prstGeom>
          <a:noFill/>
          <a:ln>
            <a:noFill/>
          </a:ln>
        </p:spPr>
      </p:pic>
      <p:sp>
        <p:nvSpPr>
          <p:cNvPr id="164" name="Google Shape;164;p14"/>
          <p:cNvSpPr/>
          <p:nvPr/>
        </p:nvSpPr>
        <p:spPr>
          <a:xfrm>
            <a:off x="307405" y="1319234"/>
            <a:ext cx="11456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200" u="none" cap="none" strike="noStrike">
                <a:solidFill>
                  <a:schemeClr val="dk1"/>
                </a:solidFill>
                <a:latin typeface="Calibri"/>
                <a:ea typeface="Calibri"/>
                <a:cs typeface="Calibri"/>
                <a:sym typeface="Calibri"/>
              </a:rPr>
              <a:t>Ways to tackle issues – points to remember</a:t>
            </a:r>
            <a:endParaRPr b="0" i="0" sz="2200" u="none" cap="none" strike="noStrike">
              <a:solidFill>
                <a:schemeClr val="dk1"/>
              </a:solidFill>
              <a:latin typeface="Calibri"/>
              <a:ea typeface="Calibri"/>
              <a:cs typeface="Calibri"/>
              <a:sym typeface="Calibri"/>
            </a:endParaRPr>
          </a:p>
        </p:txBody>
      </p:sp>
      <p:sp>
        <p:nvSpPr>
          <p:cNvPr id="165" name="Google Shape;165;p14"/>
          <p:cNvSpPr/>
          <p:nvPr/>
        </p:nvSpPr>
        <p:spPr>
          <a:xfrm>
            <a:off x="307402" y="2051035"/>
            <a:ext cx="11456400" cy="4201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Most of the time issues for Student Reps to tackle will effect a number of students and likely the whole module or course</a:t>
            </a:r>
            <a:endParaRPr b="0" i="0" sz="22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If an issue affects just one individual you are probably best signposting them see </a:t>
            </a:r>
            <a:r>
              <a:rPr b="0" i="0" lang="en-GB" sz="2200" u="sng" cap="none" strike="noStrike">
                <a:solidFill>
                  <a:schemeClr val="hlink"/>
                </a:solidFill>
                <a:latin typeface="Calibri"/>
                <a:ea typeface="Calibri"/>
                <a:cs typeface="Calibri"/>
                <a:sym typeface="Calibri"/>
                <a:hlinkClick r:id="rId4"/>
              </a:rPr>
              <a:t>signposting / referral guide.</a:t>
            </a:r>
            <a:endParaRPr b="0" i="0" sz="22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If they need help with studies then tell them to speak to a member of teaching staff</a:t>
            </a:r>
            <a:endParaRPr b="0" i="0" sz="22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If its an academic issue affecting just them such as an allegation of plagiarism, an appeal, complaint or similar refer them to the </a:t>
            </a:r>
            <a:r>
              <a:rPr b="0" i="0" lang="en-GB" sz="2200" u="sng" cap="none" strike="noStrike">
                <a:solidFill>
                  <a:schemeClr val="hlink"/>
                </a:solidFill>
                <a:latin typeface="Calibri"/>
                <a:ea typeface="Calibri"/>
                <a:cs typeface="Calibri"/>
                <a:sym typeface="Calibri"/>
                <a:hlinkClick r:id="rId5"/>
              </a:rPr>
              <a:t>Students’ Union’s Casework Advice Service</a:t>
            </a:r>
            <a:r>
              <a:rPr b="0" i="0" lang="en-GB" sz="22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If the issue is an IT or media issue or an Estates issue i.er. Something needs fixing, cleaning or replacing then please report it yourself via </a:t>
            </a:r>
            <a:r>
              <a:rPr b="0" i="0" lang="en-GB" sz="2200" u="sng" cap="none" strike="noStrike">
                <a:solidFill>
                  <a:schemeClr val="hlink"/>
                </a:solidFill>
                <a:latin typeface="Calibri"/>
                <a:ea typeface="Calibri"/>
                <a:cs typeface="Calibri"/>
                <a:sym typeface="Calibri"/>
                <a:hlinkClick r:id="rId6"/>
              </a:rPr>
              <a:t>the Estates and IT portal.</a:t>
            </a:r>
            <a:endParaRPr b="0" i="0" sz="22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If you cannot resolve the issue at this level then you can escalate it by taking it to your Course Leader, If further escalation is required then go to your school’s  Head of Student Experience.  </a:t>
            </a:r>
            <a:endParaRPr b="0" i="0" sz="2200" u="none" cap="none" strike="noStrike">
              <a:solidFill>
                <a:schemeClr val="dk1"/>
              </a:solidFill>
              <a:latin typeface="Calibri"/>
              <a:ea typeface="Calibri"/>
              <a:cs typeface="Calibri"/>
              <a:sym typeface="Calibri"/>
            </a:endParaRPr>
          </a:p>
          <a:p>
            <a:pPr indent="-533400" lvl="0" marL="5334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Always report back to your course mates on what you have done and what the response it. Even if you have had little response – tell the student on your course that! This is called </a:t>
            </a:r>
            <a:r>
              <a:rPr b="1" i="1" lang="en-GB" sz="2200" u="none" cap="none" strike="noStrike">
                <a:solidFill>
                  <a:srgbClr val="FF0000"/>
                </a:solidFill>
                <a:latin typeface="Calibri"/>
                <a:ea typeface="Calibri"/>
                <a:cs typeface="Calibri"/>
                <a:sym typeface="Calibri"/>
              </a:rPr>
              <a:t>‘closing the feedback loop’ </a:t>
            </a:r>
            <a:endParaRPr b="1" i="1" sz="2200" u="none" cap="none" strike="noStrike">
              <a:solidFill>
                <a:srgbClr val="FF0000"/>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FF0000"/>
              </a:solidFill>
              <a:latin typeface="Calibri"/>
              <a:ea typeface="Calibri"/>
              <a:cs typeface="Calibri"/>
              <a:sym typeface="Calibri"/>
            </a:endParaRPr>
          </a:p>
        </p:txBody>
      </p:sp>
      <p:pic>
        <p:nvPicPr>
          <p:cNvPr id="166" name="Google Shape;166;p14"/>
          <p:cNvPicPr preferRelativeResize="0"/>
          <p:nvPr/>
        </p:nvPicPr>
        <p:blipFill rotWithShape="1">
          <a:blip r:embed="rId7">
            <a:alphaModFix/>
          </a:blip>
          <a:srcRect b="0" l="0" r="0" t="0"/>
          <a:stretch/>
        </p:blipFill>
        <p:spPr>
          <a:xfrm>
            <a:off x="9978025" y="-55450"/>
            <a:ext cx="2213975" cy="1476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4"/>
          <p:cNvPicPr preferRelativeResize="0"/>
          <p:nvPr/>
        </p:nvPicPr>
        <p:blipFill rotWithShape="1">
          <a:blip r:embed="rId3">
            <a:alphaModFix/>
          </a:blip>
          <a:srcRect b="0" l="0" r="0" t="0"/>
          <a:stretch/>
        </p:blipFill>
        <p:spPr>
          <a:xfrm>
            <a:off x="379905" y="282591"/>
            <a:ext cx="2771509" cy="1539562"/>
          </a:xfrm>
          <a:prstGeom prst="rect">
            <a:avLst/>
          </a:prstGeom>
          <a:noFill/>
          <a:ln>
            <a:noFill/>
          </a:ln>
        </p:spPr>
      </p:pic>
      <p:sp>
        <p:nvSpPr>
          <p:cNvPr id="93" name="Google Shape;93;p4"/>
          <p:cNvSpPr/>
          <p:nvPr/>
        </p:nvSpPr>
        <p:spPr>
          <a:xfrm>
            <a:off x="482052" y="2149311"/>
            <a:ext cx="1145649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Arial"/>
              <a:ea typeface="Arial"/>
              <a:cs typeface="Arial"/>
              <a:sym typeface="Arial"/>
            </a:endParaRPr>
          </a:p>
        </p:txBody>
      </p:sp>
      <p:sp>
        <p:nvSpPr>
          <p:cNvPr id="94" name="Google Shape;94;p4"/>
          <p:cNvSpPr/>
          <p:nvPr/>
        </p:nvSpPr>
        <p:spPr>
          <a:xfrm>
            <a:off x="482050" y="1963975"/>
            <a:ext cx="11456400" cy="2438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a:t>
            </a:r>
            <a:r>
              <a:rPr b="1" i="0" lang="en-GB" sz="1800" u="none" cap="none" strike="noStrike">
                <a:solidFill>
                  <a:schemeClr val="dk1"/>
                </a:solidFill>
                <a:latin typeface="Calibri"/>
                <a:ea typeface="Calibri"/>
                <a:cs typeface="Calibri"/>
                <a:sym typeface="Calibri"/>
              </a:rPr>
              <a:t>Quality Assurance Agency</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QAA)</a:t>
            </a:r>
            <a:r>
              <a:rPr b="0" i="0" lang="en-GB" sz="1800" u="none" cap="none" strike="noStrike">
                <a:solidFill>
                  <a:schemeClr val="dk1"/>
                </a:solidFill>
                <a:latin typeface="Calibri"/>
                <a:ea typeface="Calibri"/>
                <a:cs typeface="Calibri"/>
                <a:sym typeface="Calibri"/>
              </a:rPr>
              <a:t> along with the </a:t>
            </a:r>
            <a:r>
              <a:rPr b="1" i="0" lang="en-GB" sz="1800" u="none" cap="none" strike="noStrike">
                <a:solidFill>
                  <a:schemeClr val="dk1"/>
                </a:solidFill>
                <a:latin typeface="Calibri"/>
                <a:ea typeface="Calibri"/>
                <a:cs typeface="Calibri"/>
                <a:sym typeface="Calibri"/>
              </a:rPr>
              <a:t>Office for Students </a:t>
            </a:r>
            <a:r>
              <a:rPr b="0" i="0" lang="en-GB" sz="1800" u="none" cap="none" strike="noStrike">
                <a:solidFill>
                  <a:schemeClr val="dk1"/>
                </a:solidFill>
                <a:latin typeface="Calibri"/>
                <a:ea typeface="Calibri"/>
                <a:cs typeface="Calibri"/>
                <a:sym typeface="Calibri"/>
              </a:rPr>
              <a:t>(</a:t>
            </a:r>
            <a:r>
              <a:rPr b="1" i="0" lang="en-GB" sz="1800" u="none" cap="none" strike="noStrike">
                <a:solidFill>
                  <a:schemeClr val="dk1"/>
                </a:solidFill>
                <a:latin typeface="Calibri"/>
                <a:ea typeface="Calibri"/>
                <a:cs typeface="Calibri"/>
                <a:sym typeface="Calibri"/>
              </a:rPr>
              <a:t>OfS</a:t>
            </a:r>
            <a:r>
              <a:rPr b="0" i="0" lang="en-GB" sz="1800" u="none" cap="none" strike="noStrike">
                <a:solidFill>
                  <a:schemeClr val="dk1"/>
                </a:solidFill>
                <a:latin typeface="Calibri"/>
                <a:ea typeface="Calibri"/>
                <a:cs typeface="Calibri"/>
                <a:sym typeface="Calibri"/>
              </a:rPr>
              <a:t>) act as ‘Watchdogs’ for Higher Education in the UK. The university follows the </a:t>
            </a:r>
            <a:r>
              <a:rPr b="0" i="0" lang="en-GB" sz="1800" u="sng" cap="none" strike="noStrike">
                <a:solidFill>
                  <a:schemeClr val="hlink"/>
                </a:solidFill>
                <a:latin typeface="Calibri"/>
                <a:ea typeface="Calibri"/>
                <a:cs typeface="Calibri"/>
                <a:sym typeface="Calibri"/>
                <a:hlinkClick r:id="rId4"/>
              </a:rPr>
              <a:t>QAA's </a:t>
            </a:r>
            <a:r>
              <a:rPr b="0" i="1" lang="en-GB" sz="1800" u="sng" cap="none" strike="noStrike">
                <a:solidFill>
                  <a:schemeClr val="hlink"/>
                </a:solidFill>
                <a:latin typeface="Calibri"/>
                <a:ea typeface="Calibri"/>
                <a:cs typeface="Calibri"/>
                <a:sym typeface="Calibri"/>
                <a:hlinkClick r:id="rId5"/>
              </a:rPr>
              <a:t>UK Quality Code for Higher Education</a:t>
            </a:r>
            <a:r>
              <a:rPr b="0" i="0" lang="en-GB" sz="1800" u="none" cap="none" strike="noStrike">
                <a:solidFill>
                  <a:schemeClr val="dk1"/>
                </a:solidFill>
                <a:latin typeface="Calibri"/>
                <a:ea typeface="Calibri"/>
                <a:cs typeface="Calibri"/>
                <a:sym typeface="Calibri"/>
              </a:rPr>
              <a:t>, which is used to assure the standards and quality of UK higher education assure and commits the university to achieving positive outcomes for all students </a:t>
            </a:r>
            <a:br>
              <a:rPr b="0" i="0" lang="en-GB"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a:t>
            </a:r>
            <a:r>
              <a:rPr b="1" i="0" lang="en-GB" sz="1800" u="none" cap="none" strike="noStrike">
                <a:solidFill>
                  <a:schemeClr val="dk1"/>
                </a:solidFill>
                <a:latin typeface="Calibri"/>
                <a:ea typeface="Calibri"/>
                <a:cs typeface="Calibri"/>
                <a:sym typeface="Calibri"/>
              </a:rPr>
              <a:t>Academic Quality and Development (AQD)</a:t>
            </a:r>
            <a:r>
              <a:rPr b="0" i="0" lang="en-GB" sz="1800" u="none" cap="none" strike="noStrike">
                <a:solidFill>
                  <a:schemeClr val="dk1"/>
                </a:solidFill>
                <a:latin typeface="Calibri"/>
                <a:ea typeface="Calibri"/>
                <a:cs typeface="Calibri"/>
                <a:sym typeface="Calibri"/>
              </a:rPr>
              <a:t> team at London Met ensures the university complies with the Code and the expectations of any other external regulatory bodies who accredit our courses, eg. British Psychological Society (BPS) The university has its on </a:t>
            </a:r>
            <a:r>
              <a:rPr b="0" i="0" lang="en-GB" sz="1800" u="sng" cap="none" strike="noStrike">
                <a:solidFill>
                  <a:schemeClr val="hlink"/>
                </a:solidFill>
                <a:latin typeface="Calibri"/>
                <a:ea typeface="Calibri"/>
                <a:cs typeface="Calibri"/>
                <a:sym typeface="Calibri"/>
                <a:hlinkClick r:id="rId6"/>
              </a:rPr>
              <a:t>Quality Manual</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br>
              <a:rPr b="0" i="0" lang="en-GB"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95" name="Google Shape;95;p4"/>
          <p:cNvSpPr/>
          <p:nvPr/>
        </p:nvSpPr>
        <p:spPr>
          <a:xfrm>
            <a:off x="0" y="90101"/>
            <a:ext cx="184731" cy="276999"/>
          </a:xfrm>
          <a:prstGeom prst="rect">
            <a:avLst/>
          </a:prstGeom>
          <a:solidFill>
            <a:srgbClr val="FFFFFF"/>
          </a:solid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96" name="Google Shape;96;p4"/>
          <p:cNvPicPr preferRelativeResize="0"/>
          <p:nvPr/>
        </p:nvPicPr>
        <p:blipFill rotWithShape="1">
          <a:blip r:embed="rId7">
            <a:alphaModFix/>
          </a:blip>
          <a:srcRect b="0" l="0" r="0" t="0"/>
          <a:stretch/>
        </p:blipFill>
        <p:spPr>
          <a:xfrm>
            <a:off x="9200300" y="0"/>
            <a:ext cx="2991701" cy="1900274"/>
          </a:xfrm>
          <a:prstGeom prst="rect">
            <a:avLst/>
          </a:prstGeom>
          <a:noFill/>
          <a:ln>
            <a:noFill/>
          </a:ln>
        </p:spPr>
      </p:pic>
      <p:sp>
        <p:nvSpPr>
          <p:cNvPr id="97" name="Google Shape;97;p4"/>
          <p:cNvSpPr/>
          <p:nvPr/>
        </p:nvSpPr>
        <p:spPr>
          <a:xfrm>
            <a:off x="306975" y="4312150"/>
            <a:ext cx="11534400" cy="19833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AQD runs London Met’s student feedback surveys - Student Experience Survey, University Survey  &amp; The NSS campaign - more on the next slide.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AQD support the Student Experience Sub Committee  &amp; take part in training reps (look out for advanced training)</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Developed the Students as Partners  &amp; Partnership Agreements with students and the SU. </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Recruiting, Training and Supporting Student Panel Members to sit on course approval and validation panels</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Ensuring stronger student voice in course development &amp; enhancement - now called Course Enhancement Process</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Improving closing the feedback loop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Student Reps are so important to the work of Quality Enhancement at the university - You are our eyes and ears on the ground</a:t>
            </a:r>
            <a:endParaRPr b="1" i="0" sz="1600" u="none" cap="none" strike="noStrike">
              <a:solidFill>
                <a:schemeClr val="dk1"/>
              </a:solidFill>
              <a:latin typeface="Calibri"/>
              <a:ea typeface="Calibri"/>
              <a:cs typeface="Calibri"/>
              <a:sym typeface="Calibri"/>
            </a:endParaRPr>
          </a:p>
        </p:txBody>
      </p:sp>
      <p:sp>
        <p:nvSpPr>
          <p:cNvPr id="98" name="Google Shape;98;p4"/>
          <p:cNvSpPr/>
          <p:nvPr/>
        </p:nvSpPr>
        <p:spPr>
          <a:xfrm>
            <a:off x="379897" y="3942850"/>
            <a:ext cx="7989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The student focussed work AQD is supporting in 2020/21:</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b="0" l="0" r="0" t="0"/>
          <a:stretch/>
        </p:blipFill>
        <p:spPr>
          <a:xfrm>
            <a:off x="379905" y="282591"/>
            <a:ext cx="2771509" cy="1539562"/>
          </a:xfrm>
          <a:prstGeom prst="rect">
            <a:avLst/>
          </a:prstGeom>
          <a:noFill/>
          <a:ln>
            <a:noFill/>
          </a:ln>
        </p:spPr>
      </p:pic>
      <p:sp>
        <p:nvSpPr>
          <p:cNvPr id="104" name="Google Shape;104;p5"/>
          <p:cNvSpPr/>
          <p:nvPr/>
        </p:nvSpPr>
        <p:spPr>
          <a:xfrm>
            <a:off x="482052" y="2149311"/>
            <a:ext cx="1145649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Arial"/>
              <a:ea typeface="Arial"/>
              <a:cs typeface="Arial"/>
              <a:sym typeface="Arial"/>
            </a:endParaRPr>
          </a:p>
        </p:txBody>
      </p:sp>
      <p:sp>
        <p:nvSpPr>
          <p:cNvPr id="105" name="Google Shape;105;p5"/>
          <p:cNvSpPr/>
          <p:nvPr/>
        </p:nvSpPr>
        <p:spPr>
          <a:xfrm>
            <a:off x="0" y="90101"/>
            <a:ext cx="184731" cy="276999"/>
          </a:xfrm>
          <a:prstGeom prst="rect">
            <a:avLst/>
          </a:prstGeom>
          <a:solidFill>
            <a:srgbClr val="FFFFFF"/>
          </a:solid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6" name="Google Shape;106;p5"/>
          <p:cNvSpPr/>
          <p:nvPr/>
        </p:nvSpPr>
        <p:spPr>
          <a:xfrm>
            <a:off x="92375" y="1756850"/>
            <a:ext cx="11846100" cy="4955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The Student Experience survey is about student satisfaction at a modular level on academic experience.</a:t>
            </a:r>
            <a:endParaRPr b="1"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1" i="0" lang="en-GB" sz="1800" u="none" cap="none" strike="noStrike">
                <a:solidFill>
                  <a:schemeClr val="dk1"/>
                </a:solidFill>
                <a:latin typeface="Calibri"/>
                <a:ea typeface="Calibri"/>
                <a:cs typeface="Calibri"/>
                <a:sym typeface="Calibri"/>
              </a:rPr>
              <a:t>It runs once per semester (Semester 1 is 9th until 20th of November) </a:t>
            </a:r>
            <a:endParaRPr b="1"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1" i="0" lang="en-GB" sz="1800" u="none" cap="none" strike="noStrike">
                <a:solidFill>
                  <a:schemeClr val="dk1"/>
                </a:solidFill>
                <a:latin typeface="Calibri"/>
                <a:ea typeface="Calibri"/>
                <a:cs typeface="Calibri"/>
                <a:sym typeface="Calibri"/>
              </a:rPr>
              <a:t>Students will be sent a maximum of 4 links per semester from ‘</a:t>
            </a:r>
            <a:r>
              <a:rPr b="1" i="0" lang="en-GB" sz="1800" u="sng" cap="none" strike="noStrike">
                <a:solidFill>
                  <a:schemeClr val="hlink"/>
                </a:solidFill>
                <a:latin typeface="Calibri"/>
                <a:ea typeface="Calibri"/>
                <a:cs typeface="Calibri"/>
                <a:sym typeface="Calibri"/>
                <a:hlinkClick r:id="rId4"/>
              </a:rPr>
              <a:t>yourvoice@londonmet.ac.uk</a:t>
            </a:r>
            <a:r>
              <a:rPr b="1" i="0" lang="en-GB" sz="1800" u="none" cap="none" strike="noStrike">
                <a:solidFill>
                  <a:schemeClr val="dk1"/>
                </a:solidFill>
                <a:latin typeface="Calibri"/>
                <a:ea typeface="Calibri"/>
                <a:cs typeface="Calibri"/>
                <a:sym typeface="Calibri"/>
              </a:rPr>
              <a:t>’ or they can complete through the MyDay App</a:t>
            </a:r>
            <a:endParaRPr b="1"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1" i="0" lang="en-GB" sz="1800" u="none" cap="none" strike="noStrike">
                <a:solidFill>
                  <a:schemeClr val="dk1"/>
                </a:solidFill>
                <a:latin typeface="Calibri"/>
                <a:ea typeface="Calibri"/>
                <a:cs typeface="Calibri"/>
                <a:sym typeface="Calibri"/>
              </a:rPr>
              <a:t>It's important students complete each one so we know what is and isn't working</a:t>
            </a:r>
            <a:endParaRPr b="1"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1" i="0" lang="en-GB" sz="1800" u="none" cap="none" strike="noStrike">
                <a:solidFill>
                  <a:schemeClr val="dk1"/>
                </a:solidFill>
                <a:latin typeface="Calibri"/>
                <a:ea typeface="Calibri"/>
                <a:cs typeface="Calibri"/>
                <a:sym typeface="Calibri"/>
              </a:rPr>
              <a:t>It really does lead to change - staff have to produce action plans based on these results which will be shared with students</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In 2018 participation rates where at </a:t>
            </a:r>
            <a:r>
              <a:rPr b="1" i="0" lang="en-GB" sz="1800" u="none" cap="none" strike="noStrike">
                <a:solidFill>
                  <a:schemeClr val="dk1"/>
                </a:solidFill>
                <a:highlight>
                  <a:srgbClr val="CC0000"/>
                </a:highlight>
                <a:latin typeface="Calibri"/>
                <a:ea typeface="Calibri"/>
                <a:cs typeface="Calibri"/>
                <a:sym typeface="Calibri"/>
              </a:rPr>
              <a:t>15% </a:t>
            </a:r>
            <a:r>
              <a:rPr b="0" i="0" lang="en-GB" sz="1800" u="none" cap="none" strike="noStrike">
                <a:solidFill>
                  <a:schemeClr val="dk1"/>
                </a:solidFill>
                <a:latin typeface="Calibri"/>
                <a:ea typeface="Calibri"/>
                <a:cs typeface="Calibri"/>
                <a:sym typeface="Calibri"/>
              </a:rPr>
              <a:t>in 2019 with helps of staff and reps we got this closer to </a:t>
            </a:r>
            <a:r>
              <a:rPr b="1" i="0" lang="en-GB" sz="1800" u="none" cap="none" strike="noStrike">
                <a:solidFill>
                  <a:srgbClr val="000000"/>
                </a:solidFill>
                <a:highlight>
                  <a:srgbClr val="00FF00"/>
                </a:highlight>
                <a:latin typeface="Calibri"/>
                <a:ea typeface="Calibri"/>
                <a:cs typeface="Calibri"/>
                <a:sym typeface="Calibri"/>
              </a:rPr>
              <a:t>40%  </a:t>
            </a:r>
            <a:r>
              <a:rPr b="1" i="0" lang="en-GB" sz="1800" u="none" cap="none" strike="noStrike">
                <a:solidFill>
                  <a:srgbClr val="000000"/>
                </a:solidFill>
                <a:highlight>
                  <a:srgbClr val="FFFFFF"/>
                </a:highlight>
                <a:latin typeface="Calibri"/>
                <a:ea typeface="Calibri"/>
                <a:cs typeface="Calibri"/>
                <a:sym typeface="Calibri"/>
              </a:rPr>
              <a:t>  in 2020 we want to get over 50%</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Module leaders will be expected to encourage students to complete these surveys, as reps you should also be encouraging students to do it too. If staff arent doing this let AQD/SU staff know.  They will also be expected to feedback to all students after the survey (in person or through weblearn) this data will feed into Course Enhancement Process (CEP).</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The ‘Welcome Survey’ ran in week 1 &amp; 2 and had 1600 responses - More information about the results of that can be found here (Link to come)</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The National Student Survey(NSS) - </a:t>
            </a:r>
            <a:r>
              <a:rPr b="0" i="0" lang="en-GB" sz="1800" u="none" cap="none" strike="noStrike">
                <a:solidFill>
                  <a:schemeClr val="dk1"/>
                </a:solidFill>
                <a:latin typeface="Calibri"/>
                <a:ea typeface="Calibri"/>
                <a:cs typeface="Calibri"/>
                <a:sym typeface="Calibri"/>
              </a:rPr>
              <a:t>for final year undergrad students - it is run nationally and critical to providing info for prospective &amp; current students. It runs in 2nd semester.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PTES/PRES  - </a:t>
            </a:r>
            <a:r>
              <a:rPr b="0" i="0" lang="en-GB" sz="1800" u="none" cap="none" strike="noStrike">
                <a:solidFill>
                  <a:schemeClr val="dk1"/>
                </a:solidFill>
                <a:latin typeface="Calibri"/>
                <a:ea typeface="Calibri"/>
                <a:cs typeface="Calibri"/>
                <a:sym typeface="Calibri"/>
              </a:rPr>
              <a:t>Is the equivalent surveys to NSS for graduating PG Taught/PG Research students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6"/>
          <p:cNvPicPr preferRelativeResize="0"/>
          <p:nvPr/>
        </p:nvPicPr>
        <p:blipFill rotWithShape="1">
          <a:blip r:embed="rId3">
            <a:alphaModFix/>
          </a:blip>
          <a:srcRect b="0" l="0" r="0" t="0"/>
          <a:stretch/>
        </p:blipFill>
        <p:spPr>
          <a:xfrm>
            <a:off x="379905" y="282591"/>
            <a:ext cx="2771509" cy="1539562"/>
          </a:xfrm>
          <a:prstGeom prst="rect">
            <a:avLst/>
          </a:prstGeom>
          <a:noFill/>
          <a:ln>
            <a:noFill/>
          </a:ln>
        </p:spPr>
      </p:pic>
      <p:sp>
        <p:nvSpPr>
          <p:cNvPr id="112" name="Google Shape;112;p6"/>
          <p:cNvSpPr/>
          <p:nvPr/>
        </p:nvSpPr>
        <p:spPr>
          <a:xfrm>
            <a:off x="367754" y="2021584"/>
            <a:ext cx="11456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2200" u="none" cap="none" strike="noStrike">
                <a:solidFill>
                  <a:schemeClr val="dk1"/>
                </a:solidFill>
                <a:latin typeface="Calibri"/>
                <a:ea typeface="Calibri"/>
                <a:cs typeface="Calibri"/>
                <a:sym typeface="Calibri"/>
              </a:rPr>
              <a:t>Student Rep - advice and support</a:t>
            </a:r>
            <a:endParaRPr b="1" i="0" sz="2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2200" u="none" cap="none" strike="noStrike">
              <a:solidFill>
                <a:schemeClr val="dk1"/>
              </a:solidFill>
              <a:latin typeface="Calibri"/>
              <a:ea typeface="Calibri"/>
              <a:cs typeface="Calibri"/>
              <a:sym typeface="Calibri"/>
            </a:endParaRPr>
          </a:p>
        </p:txBody>
      </p:sp>
      <p:sp>
        <p:nvSpPr>
          <p:cNvPr id="113" name="Google Shape;113;p6"/>
          <p:cNvSpPr/>
          <p:nvPr/>
        </p:nvSpPr>
        <p:spPr>
          <a:xfrm>
            <a:off x="367750" y="2590300"/>
            <a:ext cx="11456400" cy="42675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80000"/>
              </a:lnSpc>
              <a:spcBef>
                <a:spcPts val="0"/>
              </a:spcBef>
              <a:spcAft>
                <a:spcPts val="0"/>
              </a:spcAft>
              <a:buClr>
                <a:srgbClr val="000000"/>
              </a:buClr>
              <a:buSzPts val="2200"/>
              <a:buFont typeface="Calibri"/>
              <a:buChar char="●"/>
            </a:pPr>
            <a:r>
              <a:rPr b="0" i="0" lang="en-GB" sz="2200" u="sng" cap="none" strike="noStrike">
                <a:solidFill>
                  <a:schemeClr val="hlink"/>
                </a:solidFill>
                <a:latin typeface="Calibri"/>
                <a:ea typeface="Calibri"/>
                <a:cs typeface="Calibri"/>
                <a:sym typeface="Calibri"/>
                <a:hlinkClick r:id="rId4"/>
              </a:rPr>
              <a:t>Student Rep handbook 2020-21</a:t>
            </a:r>
            <a:br>
              <a:rPr b="0" i="0" lang="en-GB" sz="2200" u="sng" cap="none" strike="noStrike">
                <a:solidFill>
                  <a:schemeClr val="hlink"/>
                </a:solidFill>
                <a:latin typeface="Calibri"/>
                <a:ea typeface="Calibri"/>
                <a:cs typeface="Calibri"/>
                <a:sym typeface="Calibri"/>
                <a:hlinkClick r:id="rId5"/>
              </a:rPr>
            </a:br>
            <a:endParaRPr b="0" i="0" sz="2200" u="none" cap="none" strike="noStrike">
              <a:solidFill>
                <a:schemeClr val="dk1"/>
              </a:solidFill>
              <a:latin typeface="Calibri"/>
              <a:ea typeface="Calibri"/>
              <a:cs typeface="Calibri"/>
              <a:sym typeface="Calibri"/>
            </a:endParaRPr>
          </a:p>
          <a:p>
            <a:pPr indent="-368300" lvl="0" marL="457200" marR="0" rtl="0" algn="l">
              <a:lnSpc>
                <a:spcPct val="80000"/>
              </a:lnSpc>
              <a:spcBef>
                <a:spcPts val="0"/>
              </a:spcBef>
              <a:spcAft>
                <a:spcPts val="0"/>
              </a:spcAft>
              <a:buClr>
                <a:srgbClr val="000000"/>
              </a:buClr>
              <a:buSzPts val="2200"/>
              <a:buFont typeface="Calibri"/>
              <a:buChar char="●"/>
            </a:pPr>
            <a:r>
              <a:rPr b="0" i="0" lang="en-GB" sz="2200" u="none" cap="none" strike="noStrike">
                <a:solidFill>
                  <a:schemeClr val="dk1"/>
                </a:solidFill>
                <a:latin typeface="Calibri"/>
                <a:ea typeface="Calibri"/>
                <a:cs typeface="Calibri"/>
                <a:sym typeface="Calibri"/>
              </a:rPr>
              <a:t>Student Rep Weblearn Organisation (will look at later)</a:t>
            </a:r>
            <a:br>
              <a:rPr b="0" i="0" lang="en-GB" sz="2200" u="none" cap="none" strike="noStrike">
                <a:solidFill>
                  <a:schemeClr val="dk1"/>
                </a:solidFill>
                <a:latin typeface="Calibri"/>
                <a:ea typeface="Calibri"/>
                <a:cs typeface="Calibri"/>
                <a:sym typeface="Calibri"/>
              </a:rPr>
            </a:br>
            <a:r>
              <a:rPr b="0" i="0" lang="en-GB" sz="2200" u="none" cap="none" strike="noStrike">
                <a:solidFill>
                  <a:schemeClr val="dk1"/>
                </a:solidFill>
                <a:latin typeface="Calibri"/>
                <a:ea typeface="Calibri"/>
                <a:cs typeface="Calibri"/>
                <a:sym typeface="Calibri"/>
              </a:rPr>
              <a:t>it is called </a:t>
            </a:r>
            <a:r>
              <a:rPr b="0" i="1" lang="en-GB" sz="2200" u="none" cap="none" strike="noStrike">
                <a:solidFill>
                  <a:schemeClr val="dk1"/>
                </a:solidFill>
                <a:latin typeface="Calibri"/>
                <a:ea typeface="Calibri"/>
                <a:cs typeface="Calibri"/>
                <a:sym typeface="Calibri"/>
              </a:rPr>
              <a:t>Student Reps 2020-21. </a:t>
            </a:r>
            <a:r>
              <a:rPr b="0" i="0" lang="en-GB" sz="2200" u="none" cap="none" strike="noStrike">
                <a:solidFill>
                  <a:schemeClr val="dk1"/>
                </a:solidFill>
                <a:latin typeface="Calibri"/>
                <a:ea typeface="Calibri"/>
                <a:cs typeface="Calibri"/>
                <a:sym typeface="Calibri"/>
              </a:rPr>
              <a:t>Check your weblearn it contains various resources, minutes of past meetings and discussion forms so get involved in the conversation with other student reps </a:t>
            </a:r>
            <a:r>
              <a:rPr b="0" i="1" lang="en-GB" sz="2200" u="none" cap="none" strike="noStrike">
                <a:solidFill>
                  <a:schemeClr val="dk1"/>
                </a:solidFill>
                <a:latin typeface="Calibri"/>
                <a:ea typeface="Calibri"/>
                <a:cs typeface="Calibri"/>
                <a:sym typeface="Calibri"/>
              </a:rPr>
              <a:t> </a:t>
            </a:r>
            <a:endParaRPr b="0" i="1" sz="2200" u="none" cap="none" strike="noStrike">
              <a:solidFill>
                <a:schemeClr val="dk1"/>
              </a:solidFill>
              <a:latin typeface="Calibri"/>
              <a:ea typeface="Calibri"/>
              <a:cs typeface="Calibri"/>
              <a:sym typeface="Calibri"/>
            </a:endParaRPr>
          </a:p>
          <a:p>
            <a:pPr indent="0" lvl="0" marL="457200" marR="0" rtl="0" algn="l">
              <a:lnSpc>
                <a:spcPct val="8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8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Students’ Union </a:t>
            </a:r>
            <a:r>
              <a:rPr b="0" i="0" lang="en-GB" sz="2200" u="sng" cap="none" strike="noStrike">
                <a:solidFill>
                  <a:schemeClr val="hlink"/>
                </a:solidFill>
                <a:latin typeface="Calibri"/>
                <a:ea typeface="Calibri"/>
                <a:cs typeface="Calibri"/>
                <a:sym typeface="Calibri"/>
                <a:hlinkClick r:id="rId6"/>
              </a:rPr>
              <a:t>student rep website </a:t>
            </a:r>
            <a:r>
              <a:rPr b="0" i="0" lang="en-GB" sz="2200" u="none" cap="none" strike="noStrike">
                <a:solidFill>
                  <a:schemeClr val="dk1"/>
                </a:solidFill>
                <a:latin typeface="Calibri"/>
                <a:ea typeface="Calibri"/>
                <a:cs typeface="Calibri"/>
                <a:sym typeface="Calibri"/>
              </a:rPr>
              <a:t>and </a:t>
            </a:r>
            <a:r>
              <a:rPr b="0" i="0" lang="en-GB" sz="2200" u="sng" cap="none" strike="noStrike">
                <a:solidFill>
                  <a:schemeClr val="hlink"/>
                </a:solidFill>
                <a:latin typeface="Calibri"/>
                <a:ea typeface="Calibri"/>
                <a:cs typeface="Calibri"/>
                <a:sym typeface="Calibri"/>
                <a:hlinkClick r:id="rId7"/>
              </a:rPr>
              <a:t>who’d who page </a:t>
            </a:r>
            <a:endParaRPr b="0" i="0" sz="2200" u="none" cap="none" strike="noStrike">
              <a:solidFill>
                <a:schemeClr val="dk1"/>
              </a:solidFill>
              <a:latin typeface="Calibri"/>
              <a:ea typeface="Calibri"/>
              <a:cs typeface="Calibri"/>
              <a:sym typeface="Calibri"/>
            </a:endParaRPr>
          </a:p>
          <a:p>
            <a:pPr indent="457200" lvl="0" marL="0" marR="0" rtl="0" algn="l">
              <a:lnSpc>
                <a:spcPct val="80000"/>
              </a:lnSpc>
              <a:spcBef>
                <a:spcPts val="0"/>
              </a:spcBef>
              <a:spcAft>
                <a:spcPts val="0"/>
              </a:spcAft>
              <a:buClr>
                <a:srgbClr val="000000"/>
              </a:buClr>
              <a:buSzPts val="18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rgbClr val="000000"/>
              </a:buClr>
              <a:buSzPts val="18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80000"/>
              </a:lnSpc>
              <a:spcBef>
                <a:spcPts val="0"/>
              </a:spcBef>
              <a:spcAft>
                <a:spcPts val="0"/>
              </a:spcAft>
              <a:buClr>
                <a:schemeClr val="dk1"/>
              </a:buClr>
              <a:buSzPts val="2200"/>
              <a:buFont typeface="Calibri"/>
              <a:buChar char="●"/>
            </a:pPr>
            <a:r>
              <a:rPr b="0" i="0" lang="en-GB" sz="2200" u="sng" cap="none" strike="noStrike">
                <a:solidFill>
                  <a:schemeClr val="hlink"/>
                </a:solidFill>
                <a:latin typeface="Calibri"/>
                <a:ea typeface="Calibri"/>
                <a:cs typeface="Calibri"/>
                <a:sym typeface="Calibri"/>
                <a:hlinkClick r:id="rId8"/>
              </a:rPr>
              <a:t>Student Engagement Partnership</a:t>
            </a:r>
            <a:r>
              <a:rPr b="0" i="0" lang="en-GB" sz="2200" u="none" cap="none" strike="noStrike">
                <a:solidFill>
                  <a:schemeClr val="dk1"/>
                </a:solidFill>
                <a:latin typeface="Calibri"/>
                <a:ea typeface="Calibri"/>
                <a:cs typeface="Calibri"/>
                <a:sym typeface="Calibri"/>
              </a:rPr>
              <a:t> (NUS and Higher Education sector collaboration) for best practice, training, support, engagement with institution etc):</a:t>
            </a:r>
            <a:endParaRPr b="0" i="0" sz="22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rgbClr val="000000"/>
              </a:buClr>
              <a:buSzPts val="18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80000"/>
              </a:lnSpc>
              <a:spcBef>
                <a:spcPts val="0"/>
              </a:spcBef>
              <a:spcAft>
                <a:spcPts val="0"/>
              </a:spcAft>
              <a:buClr>
                <a:schemeClr val="dk1"/>
              </a:buClr>
              <a:buSzPts val="2200"/>
              <a:buFont typeface="Calibri"/>
              <a:buChar char="●"/>
            </a:pPr>
            <a:r>
              <a:rPr b="0" i="0" lang="en-GB" sz="2200" u="sng" cap="none" strike="noStrike">
                <a:solidFill>
                  <a:schemeClr val="hlink"/>
                </a:solidFill>
                <a:latin typeface="Calibri"/>
                <a:ea typeface="Calibri"/>
                <a:cs typeface="Calibri"/>
                <a:sym typeface="Calibri"/>
                <a:hlinkClick r:id="rId9"/>
              </a:rPr>
              <a:t>London Met student zone</a:t>
            </a:r>
            <a:r>
              <a:rPr b="0" i="0" lang="en-GB" sz="2200" u="none" cap="none" strike="noStrike">
                <a:solidFill>
                  <a:schemeClr val="dk1"/>
                </a:solidFill>
                <a:latin typeface="Calibri"/>
                <a:ea typeface="Calibri"/>
                <a:cs typeface="Calibri"/>
                <a:sym typeface="Calibri"/>
              </a:rPr>
              <a:t> (for school and University information)</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114" name="Google Shape;114;p6"/>
          <p:cNvPicPr preferRelativeResize="0"/>
          <p:nvPr/>
        </p:nvPicPr>
        <p:blipFill rotWithShape="1">
          <a:blip r:embed="rId10">
            <a:alphaModFix/>
          </a:blip>
          <a:srcRect b="0" l="0" r="0" t="0"/>
          <a:stretch/>
        </p:blipFill>
        <p:spPr>
          <a:xfrm>
            <a:off x="9610064" y="0"/>
            <a:ext cx="2581937" cy="2063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939547ea01_0_36"/>
          <p:cNvPicPr preferRelativeResize="0"/>
          <p:nvPr/>
        </p:nvPicPr>
        <p:blipFill rotWithShape="1">
          <a:blip r:embed="rId3">
            <a:alphaModFix/>
          </a:blip>
          <a:srcRect b="0" l="0" r="0" t="0"/>
          <a:stretch/>
        </p:blipFill>
        <p:spPr>
          <a:xfrm>
            <a:off x="379902" y="282596"/>
            <a:ext cx="1685025" cy="936025"/>
          </a:xfrm>
          <a:prstGeom prst="rect">
            <a:avLst/>
          </a:prstGeom>
          <a:noFill/>
          <a:ln>
            <a:noFill/>
          </a:ln>
        </p:spPr>
      </p:pic>
      <p:sp>
        <p:nvSpPr>
          <p:cNvPr id="120" name="Google Shape;120;g939547ea01_0_36"/>
          <p:cNvSpPr/>
          <p:nvPr/>
        </p:nvSpPr>
        <p:spPr>
          <a:xfrm>
            <a:off x="367804" y="1656009"/>
            <a:ext cx="11456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21" name="Google Shape;121;g939547ea01_0_36"/>
          <p:cNvSpPr/>
          <p:nvPr/>
        </p:nvSpPr>
        <p:spPr>
          <a:xfrm>
            <a:off x="2155375" y="1218625"/>
            <a:ext cx="7295100" cy="80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GB" sz="2200" u="none" cap="none" strike="noStrike">
                <a:solidFill>
                  <a:schemeClr val="dk1"/>
                </a:solidFill>
                <a:latin typeface="Calibri"/>
                <a:ea typeface="Calibri"/>
                <a:cs typeface="Calibri"/>
                <a:sym typeface="Calibri"/>
              </a:rPr>
              <a:t>Students’ Union Election Officer contacts &amp; staff  </a:t>
            </a:r>
            <a:endParaRPr b="1" i="0" sz="2200" u="none" cap="none" strike="noStrike">
              <a:solidFill>
                <a:schemeClr val="dk1"/>
              </a:solidFill>
              <a:latin typeface="Calibri"/>
              <a:ea typeface="Calibri"/>
              <a:cs typeface="Calibri"/>
              <a:sym typeface="Calibri"/>
            </a:endParaRPr>
          </a:p>
        </p:txBody>
      </p:sp>
      <p:pic>
        <p:nvPicPr>
          <p:cNvPr id="122" name="Google Shape;122;g939547ea01_0_36"/>
          <p:cNvPicPr preferRelativeResize="0"/>
          <p:nvPr/>
        </p:nvPicPr>
        <p:blipFill rotWithShape="1">
          <a:blip r:embed="rId4">
            <a:alphaModFix/>
          </a:blip>
          <a:srcRect b="0" l="0" r="0" t="0"/>
          <a:stretch/>
        </p:blipFill>
        <p:spPr>
          <a:xfrm>
            <a:off x="10363453" y="20013"/>
            <a:ext cx="1828550" cy="1461199"/>
          </a:xfrm>
          <a:prstGeom prst="rect">
            <a:avLst/>
          </a:prstGeom>
          <a:noFill/>
          <a:ln>
            <a:noFill/>
          </a:ln>
        </p:spPr>
      </p:pic>
      <p:graphicFrame>
        <p:nvGraphicFramePr>
          <p:cNvPr id="123" name="Google Shape;123;g939547ea01_0_36"/>
          <p:cNvGraphicFramePr/>
          <p:nvPr/>
        </p:nvGraphicFramePr>
        <p:xfrm>
          <a:off x="367800" y="2244832"/>
          <a:ext cx="3000000" cy="3000000"/>
        </p:xfrm>
        <a:graphic>
          <a:graphicData uri="http://schemas.openxmlformats.org/drawingml/2006/table">
            <a:tbl>
              <a:tblPr>
                <a:noFill/>
                <a:tableStyleId>{48462201-5AEF-4580-BC6B-06F7FCB4084D}</a:tableStyleId>
              </a:tblPr>
              <a:tblGrid>
                <a:gridCol w="3295350"/>
                <a:gridCol w="3580400"/>
                <a:gridCol w="4359625"/>
              </a:tblGrid>
              <a:tr h="412150">
                <a:tc>
                  <a:txBody>
                    <a:bodyPr/>
                    <a:lstStyle/>
                    <a:p>
                      <a:pPr indent="0" lvl="0" marL="0" marR="0" rtl="0" algn="l">
                        <a:lnSpc>
                          <a:spcPct val="115000"/>
                        </a:lnSpc>
                        <a:spcBef>
                          <a:spcPts val="0"/>
                        </a:spcBef>
                        <a:spcAft>
                          <a:spcPts val="0"/>
                        </a:spcAft>
                        <a:buClr>
                          <a:srgbClr val="000000"/>
                        </a:buClr>
                        <a:buSzPts val="1200"/>
                        <a:buFont typeface="Arial"/>
                        <a:buNone/>
                      </a:pPr>
                      <a:r>
                        <a:rPr b="1" lang="en-GB" sz="1200" u="none" cap="none" strike="noStrike"/>
                        <a:t>School</a:t>
                      </a:r>
                      <a:endParaRPr b="1"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extLst>
                      <a:ext uri="http://customooxmlschemas.google.com/">
                        <go:slidesCustomData xmlns:go="http://customooxmlschemas.google.com/" cellId="123:0: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b="1" lang="en-GB" sz="1200" u="none" cap="none" strike="noStrike"/>
                        <a:t>Full-time (Sabbatical) Officer:</a:t>
                      </a:r>
                      <a:endParaRPr b="1"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extLst>
                      <a:ext uri="http://customooxmlschemas.google.com/">
                        <go:slidesCustomData xmlns:go="http://customooxmlschemas.google.com/" cellId="123:0: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b="1" lang="en-GB" sz="1200" u="none" cap="none" strike="noStrike"/>
                        <a:t>Part-time Officer:</a:t>
                      </a:r>
                      <a:endParaRPr b="1"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extLst>
                      <a:ext uri="http://customooxmlschemas.google.com/">
                        <go:slidesCustomData xmlns:go="http://customooxmlschemas.google.com/" cellId="123:0:2"/>
                      </a:ext>
                    </a:extLst>
                  </a:tcPr>
                </a:tc>
              </a:tr>
              <a:tr h="510225">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School of Social Sciences</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1: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Cynthia Edo &lt;cynthia.edo@londonmet.ac.uk&gt;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1: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Aysha Topping &lt;aysha.topping@londonmet.ac.uk&gt;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1:2"/>
                      </a:ext>
                    </a:extLst>
                  </a:tcPr>
                </a:tc>
              </a:tr>
              <a:tr h="510225">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School of Social Professions</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2: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Cynthia Edo &lt;cynthia.edo@londonmet.ac.uk&gt;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2: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Godwin Akinyemi &lt;godwin.akinyemi@londonmet.ac.uk&gt;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2:2"/>
                      </a:ext>
                    </a:extLst>
                  </a:tcPr>
                </a:tc>
              </a:tr>
              <a:tr h="510225">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Guildhall School of Business and Law</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3: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Matthew Babb &lt;Matthew.babb@londonmet.ac.uk&gt;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3: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Melany Monteiro Moniz &lt;melany.moniz@londonmet.ac.uk&gt;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3:2"/>
                      </a:ext>
                    </a:extLst>
                  </a:tcPr>
                </a:tc>
              </a:tr>
              <a:tr h="510225">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School of Human Sciences</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4: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Matthew Babb &lt;Matthew.babb@londonmet.ac.uk&gt;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4: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Oeste Carlton &lt;oeste.carlton@londonmet.ac.uk&gt;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4:2"/>
                      </a:ext>
                    </a:extLst>
                  </a:tcPr>
                </a:tc>
              </a:tr>
              <a:tr h="510225">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School of Computing and Digital Media</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5: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Precious Agho &lt;precious.agho@londonmet.ac.uk&gt;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5: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Max Strassman &lt;max.strassman@londonmet.ac.uk&gt;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5:2"/>
                      </a:ext>
                    </a:extLst>
                  </a:tcPr>
                </a:tc>
              </a:tr>
              <a:tr h="510225">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School of Art, Architecture and Design</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6:0"/>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Precious Agho &lt;precious.agho@londonmet.ac.uk&gt;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6:1"/>
                      </a:ext>
                    </a:extLst>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vacant</a:t>
                      </a:r>
                      <a:endParaRPr sz="12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123:6:2"/>
                      </a:ext>
                    </a:extLst>
                  </a:tcPr>
                </a:tc>
              </a:tr>
            </a:tbl>
          </a:graphicData>
        </a:graphic>
      </p:graphicFrame>
      <p:sp>
        <p:nvSpPr>
          <p:cNvPr id="124" name="Google Shape;124;g939547ea01_0_36"/>
          <p:cNvSpPr txBox="1"/>
          <p:nvPr/>
        </p:nvSpPr>
        <p:spPr>
          <a:xfrm>
            <a:off x="1100300" y="5893350"/>
            <a:ext cx="9375000" cy="8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Eddie Rowley, Student Voice Coordinator </a:t>
            </a:r>
            <a:r>
              <a:rPr b="0" i="0" lang="en-GB" sz="1400" u="sng" cap="none" strike="noStrike">
                <a:solidFill>
                  <a:schemeClr val="hlink"/>
                </a:solidFill>
                <a:latin typeface="Calibri"/>
                <a:ea typeface="Calibri"/>
                <a:cs typeface="Calibri"/>
                <a:sym typeface="Calibri"/>
                <a:hlinkClick r:id="rId5"/>
              </a:rPr>
              <a:t>e.rowley@londonmet.ac.uk</a:t>
            </a:r>
            <a:r>
              <a:rPr b="0" i="0" lang="en-GB" sz="1400" u="none" cap="none" strike="noStrike">
                <a:solidFill>
                  <a:srgbClr val="000000"/>
                </a:solidFill>
                <a:latin typeface="Calibri"/>
                <a:ea typeface="Calibri"/>
                <a:cs typeface="Calibri"/>
                <a:sym typeface="Calibri"/>
              </a:rPr>
              <a:t> (Students’ Uniion staff)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Conor Muray-Gauld, Student Engagement Manager </a:t>
            </a:r>
            <a:r>
              <a:rPr b="0" i="0" lang="en-GB" sz="1400" u="sng" cap="none" strike="noStrike">
                <a:solidFill>
                  <a:schemeClr val="hlink"/>
                </a:solidFill>
                <a:latin typeface="Calibri"/>
                <a:ea typeface="Calibri"/>
                <a:cs typeface="Calibri"/>
                <a:sym typeface="Calibri"/>
                <a:hlinkClick r:id="rId6"/>
              </a:rPr>
              <a:t>c.murraygauld@londonmet.ac.uk</a:t>
            </a:r>
            <a:r>
              <a:rPr b="0" i="0" lang="en-GB" sz="1400" u="none" cap="none" strike="noStrike">
                <a:solidFill>
                  <a:srgbClr val="000000"/>
                </a:solidFill>
                <a:latin typeface="Calibri"/>
                <a:ea typeface="Calibri"/>
                <a:cs typeface="Calibri"/>
                <a:sym typeface="Calibri"/>
              </a:rPr>
              <a:t> (University staff)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a1cf09bac9_0_22"/>
          <p:cNvPicPr preferRelativeResize="0"/>
          <p:nvPr/>
        </p:nvPicPr>
        <p:blipFill rotWithShape="1">
          <a:blip r:embed="rId3">
            <a:alphaModFix/>
          </a:blip>
          <a:srcRect b="0" l="0" r="0" t="0"/>
          <a:stretch/>
        </p:blipFill>
        <p:spPr>
          <a:xfrm>
            <a:off x="379902" y="282596"/>
            <a:ext cx="1685025" cy="936025"/>
          </a:xfrm>
          <a:prstGeom prst="rect">
            <a:avLst/>
          </a:prstGeom>
          <a:noFill/>
          <a:ln>
            <a:noFill/>
          </a:ln>
        </p:spPr>
      </p:pic>
      <p:sp>
        <p:nvSpPr>
          <p:cNvPr id="130" name="Google Shape;130;ga1cf09bac9_0_22"/>
          <p:cNvSpPr/>
          <p:nvPr/>
        </p:nvSpPr>
        <p:spPr>
          <a:xfrm>
            <a:off x="367804" y="1656009"/>
            <a:ext cx="11456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dk1"/>
                </a:solidFill>
                <a:latin typeface="Calibri"/>
                <a:ea typeface="Calibri"/>
                <a:cs typeface="Calibri"/>
                <a:sym typeface="Calibri"/>
              </a:rPr>
              <a:t>You main staff contact should be your lecturers, module leaders and course leaders.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dk1"/>
                </a:solidFill>
                <a:latin typeface="Calibri"/>
                <a:ea typeface="Calibri"/>
                <a:cs typeface="Calibri"/>
                <a:sym typeface="Calibri"/>
              </a:rPr>
              <a:t>Then, if you need to speak to someone ‘higher up’  it is the </a:t>
            </a:r>
            <a:r>
              <a:rPr b="1" i="0" lang="en-GB" sz="2200" u="none" cap="none" strike="noStrike">
                <a:solidFill>
                  <a:schemeClr val="dk1"/>
                </a:solidFill>
                <a:latin typeface="Calibri"/>
                <a:ea typeface="Calibri"/>
                <a:cs typeface="Calibri"/>
                <a:sym typeface="Calibri"/>
              </a:rPr>
              <a:t>Head of Student Experience</a:t>
            </a:r>
            <a:r>
              <a:rPr b="0" i="0" lang="en-GB" sz="2200" u="none" cap="none" strike="noStrike">
                <a:solidFill>
                  <a:schemeClr val="dk1"/>
                </a:solidFill>
                <a:latin typeface="Calibri"/>
                <a:ea typeface="Calibri"/>
                <a:cs typeface="Calibri"/>
                <a:sym typeface="Calibri"/>
              </a:rPr>
              <a:t> for your school: </a:t>
            </a:r>
            <a:r>
              <a:rPr b="1" i="0" lang="en-GB" sz="2200" u="none" cap="none" strike="noStrike">
                <a:solidFill>
                  <a:schemeClr val="dk1"/>
                </a:solidFill>
                <a:latin typeface="Calibri"/>
                <a:ea typeface="Calibri"/>
                <a:cs typeface="Calibri"/>
                <a:sym typeface="Calibri"/>
              </a:rPr>
              <a:t> </a:t>
            </a:r>
            <a:endParaRPr b="1"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31" name="Google Shape;131;ga1cf09bac9_0_22"/>
          <p:cNvSpPr/>
          <p:nvPr/>
        </p:nvSpPr>
        <p:spPr>
          <a:xfrm>
            <a:off x="2155375" y="1218625"/>
            <a:ext cx="7295100" cy="80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Staff contact points : Uni and SU </a:t>
            </a:r>
            <a:endParaRPr b="1" i="0" sz="2000" u="none" cap="none" strike="noStrike">
              <a:solidFill>
                <a:schemeClr val="dk1"/>
              </a:solidFill>
              <a:latin typeface="Calibri"/>
              <a:ea typeface="Calibri"/>
              <a:cs typeface="Calibri"/>
              <a:sym typeface="Calibri"/>
            </a:endParaRPr>
          </a:p>
        </p:txBody>
      </p:sp>
      <p:pic>
        <p:nvPicPr>
          <p:cNvPr id="132" name="Google Shape;132;ga1cf09bac9_0_22"/>
          <p:cNvPicPr preferRelativeResize="0"/>
          <p:nvPr/>
        </p:nvPicPr>
        <p:blipFill rotWithShape="1">
          <a:blip r:embed="rId4">
            <a:alphaModFix/>
          </a:blip>
          <a:srcRect b="0" l="0" r="0" t="0"/>
          <a:stretch/>
        </p:blipFill>
        <p:spPr>
          <a:xfrm>
            <a:off x="10363453" y="20013"/>
            <a:ext cx="1828550" cy="1461199"/>
          </a:xfrm>
          <a:prstGeom prst="rect">
            <a:avLst/>
          </a:prstGeom>
          <a:noFill/>
          <a:ln>
            <a:noFill/>
          </a:ln>
        </p:spPr>
      </p:pic>
      <p:graphicFrame>
        <p:nvGraphicFramePr>
          <p:cNvPr id="133" name="Google Shape;133;ga1cf09bac9_0_22"/>
          <p:cNvGraphicFramePr/>
          <p:nvPr/>
        </p:nvGraphicFramePr>
        <p:xfrm>
          <a:off x="745250" y="3700300"/>
          <a:ext cx="3000000" cy="3000000"/>
        </p:xfrm>
        <a:graphic>
          <a:graphicData uri="http://schemas.openxmlformats.org/drawingml/2006/table">
            <a:tbl>
              <a:tblPr>
                <a:noFill/>
                <a:tableStyleId>{D83D19DB-6F5C-480A-BD5C-536886C87A64}</a:tableStyleId>
              </a:tblPr>
              <a:tblGrid>
                <a:gridCol w="4990100"/>
                <a:gridCol w="5711400"/>
              </a:tblGrid>
              <a:tr h="381575">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Social Sciences</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Steven Curtis &lt;s.curtis@londonmet.ac.uk&gt;</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5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Social Professions</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Brian Tutt &lt;b.tutt@londonmet.ac.uk&gt;</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5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Guildhall School of Business and Law</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Jan Bamford &lt;j.bamford@londonmet.ac.uk&gt;</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5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Human Sciences</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Sheelagh Heugh &lt;s.heugh@londonmet.ac.uk&gt;</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5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Computing and Digital Media</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Elena Moschini &lt;e.moschini@londonmet.ac.uk&gt;</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5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Art, Architecture and Design</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t>Cecile Tschirhart &lt;c.tschirhart@londonmet.ac.uk&gt;</a:t>
                      </a:r>
                      <a:endParaRPr sz="16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939547ea01_0_45"/>
          <p:cNvPicPr preferRelativeResize="0"/>
          <p:nvPr/>
        </p:nvPicPr>
        <p:blipFill rotWithShape="1">
          <a:blip r:embed="rId3">
            <a:alphaModFix/>
          </a:blip>
          <a:srcRect b="0" l="0" r="0" t="0"/>
          <a:stretch/>
        </p:blipFill>
        <p:spPr>
          <a:xfrm>
            <a:off x="379905" y="282591"/>
            <a:ext cx="2771508" cy="1539562"/>
          </a:xfrm>
          <a:prstGeom prst="rect">
            <a:avLst/>
          </a:prstGeom>
          <a:noFill/>
          <a:ln>
            <a:noFill/>
          </a:ln>
        </p:spPr>
      </p:pic>
      <p:sp>
        <p:nvSpPr>
          <p:cNvPr id="139" name="Google Shape;139;g939547ea01_0_45"/>
          <p:cNvSpPr/>
          <p:nvPr/>
        </p:nvSpPr>
        <p:spPr>
          <a:xfrm>
            <a:off x="379904" y="3624778"/>
            <a:ext cx="114564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40" name="Google Shape;140;g939547ea01_0_45"/>
          <p:cNvSpPr txBox="1"/>
          <p:nvPr>
            <p:ph type="title"/>
          </p:nvPr>
        </p:nvSpPr>
        <p:spPr>
          <a:xfrm>
            <a:off x="1268245" y="1822160"/>
            <a:ext cx="9655500" cy="815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lang="en-GB" sz="2200">
                <a:latin typeface="Calibri"/>
                <a:ea typeface="Calibri"/>
                <a:cs typeface="Calibri"/>
                <a:sym typeface="Calibri"/>
              </a:rPr>
              <a:t>What is the role of a Student Rep?</a:t>
            </a:r>
            <a:endParaRPr sz="2200">
              <a:latin typeface="Calibri"/>
              <a:ea typeface="Calibri"/>
              <a:cs typeface="Calibri"/>
              <a:sym typeface="Calibri"/>
            </a:endParaRPr>
          </a:p>
        </p:txBody>
      </p:sp>
      <p:sp>
        <p:nvSpPr>
          <p:cNvPr id="141" name="Google Shape;141;g939547ea01_0_45"/>
          <p:cNvSpPr txBox="1"/>
          <p:nvPr>
            <p:ph idx="1" type="body"/>
          </p:nvPr>
        </p:nvSpPr>
        <p:spPr>
          <a:xfrm>
            <a:off x="616204" y="2816399"/>
            <a:ext cx="10959600" cy="3646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None/>
            </a:pPr>
            <a:r>
              <a:rPr lang="en-GB" sz="2200"/>
              <a:t>To represent students’ views and opinions on all matters relating to teaching and learning in an effort to continuously improve the student learning experience in partnership with the University and Students’ Union.</a:t>
            </a:r>
            <a:endParaRPr sz="2200"/>
          </a:p>
          <a:p>
            <a:pPr indent="-228600" lvl="0" marL="228600" rtl="0" algn="l">
              <a:lnSpc>
                <a:spcPct val="90000"/>
              </a:lnSpc>
              <a:spcBef>
                <a:spcPts val="1000"/>
              </a:spcBef>
              <a:spcAft>
                <a:spcPts val="0"/>
              </a:spcAft>
              <a:buClr>
                <a:schemeClr val="dk1"/>
              </a:buClr>
              <a:buSzPts val="1800"/>
              <a:buNone/>
            </a:pPr>
            <a:r>
              <a:t/>
            </a:r>
            <a:endParaRPr sz="2200"/>
          </a:p>
          <a:p>
            <a:pPr indent="-228600" lvl="0" marL="228600" rtl="0" algn="l">
              <a:lnSpc>
                <a:spcPct val="90000"/>
              </a:lnSpc>
              <a:spcBef>
                <a:spcPts val="1000"/>
              </a:spcBef>
              <a:spcAft>
                <a:spcPts val="0"/>
              </a:spcAft>
              <a:buClr>
                <a:schemeClr val="dk1"/>
              </a:buClr>
              <a:buSzPts val="2200"/>
              <a:buChar char="•"/>
            </a:pPr>
            <a:r>
              <a:rPr lang="en-GB" sz="2200"/>
              <a:t>Identify relevant issues on the ground</a:t>
            </a:r>
            <a:endParaRPr sz="2200"/>
          </a:p>
          <a:p>
            <a:pPr indent="-228600" lvl="0" marL="228600" rtl="0" algn="l">
              <a:lnSpc>
                <a:spcPct val="90000"/>
              </a:lnSpc>
              <a:spcBef>
                <a:spcPts val="1000"/>
              </a:spcBef>
              <a:spcAft>
                <a:spcPts val="0"/>
              </a:spcAft>
              <a:buClr>
                <a:schemeClr val="dk1"/>
              </a:buClr>
              <a:buSzPts val="2200"/>
              <a:buChar char="•"/>
            </a:pPr>
            <a:r>
              <a:rPr lang="en-GB" sz="2200"/>
              <a:t>Raise issues and concerns with school </a:t>
            </a:r>
            <a:endParaRPr sz="2200"/>
          </a:p>
          <a:p>
            <a:pPr indent="-228600" lvl="0" marL="228600" rtl="0" algn="l">
              <a:lnSpc>
                <a:spcPct val="90000"/>
              </a:lnSpc>
              <a:spcBef>
                <a:spcPts val="1000"/>
              </a:spcBef>
              <a:spcAft>
                <a:spcPts val="0"/>
              </a:spcAft>
              <a:buClr>
                <a:schemeClr val="dk1"/>
              </a:buClr>
              <a:buSzPts val="2200"/>
              <a:buChar char="•"/>
            </a:pPr>
            <a:r>
              <a:rPr lang="en-GB" sz="2200"/>
              <a:t>Be a channel of communication between school, student and students’ union </a:t>
            </a:r>
            <a:endParaRPr sz="2200"/>
          </a:p>
          <a:p>
            <a:pPr indent="-228600" lvl="0" marL="228600" rtl="0" algn="l">
              <a:lnSpc>
                <a:spcPct val="90000"/>
              </a:lnSpc>
              <a:spcBef>
                <a:spcPts val="1000"/>
              </a:spcBef>
              <a:spcAft>
                <a:spcPts val="0"/>
              </a:spcAft>
              <a:buClr>
                <a:schemeClr val="dk1"/>
              </a:buClr>
              <a:buSzPts val="2200"/>
              <a:buChar char="•"/>
            </a:pPr>
            <a:r>
              <a:rPr lang="en-GB" sz="2200"/>
              <a:t>Feedback to course mates on any, some or no progress on the issues</a:t>
            </a:r>
            <a:endParaRPr sz="2200"/>
          </a:p>
          <a:p>
            <a:pPr indent="-228600" lvl="0" marL="228600" rtl="0" algn="l">
              <a:lnSpc>
                <a:spcPct val="90000"/>
              </a:lnSpc>
              <a:spcBef>
                <a:spcPts val="1000"/>
              </a:spcBef>
              <a:spcAft>
                <a:spcPts val="0"/>
              </a:spcAft>
              <a:buClr>
                <a:schemeClr val="dk1"/>
              </a:buClr>
              <a:buSzPts val="2200"/>
              <a:buChar char="•"/>
            </a:pPr>
            <a:r>
              <a:rPr lang="en-GB" sz="2200"/>
              <a:t>Provide general and specific feedback (positive and otherwise) to school</a:t>
            </a:r>
            <a:endParaRPr sz="2200"/>
          </a:p>
          <a:p>
            <a:pPr indent="-228600" lvl="0" marL="228600" rtl="0" algn="l">
              <a:lnSpc>
                <a:spcPct val="90000"/>
              </a:lnSpc>
              <a:spcBef>
                <a:spcPts val="1000"/>
              </a:spcBef>
              <a:spcAft>
                <a:spcPts val="0"/>
              </a:spcAft>
              <a:buClr>
                <a:schemeClr val="dk1"/>
              </a:buClr>
              <a:buSzPts val="2200"/>
              <a:buChar char="•"/>
            </a:pPr>
            <a:r>
              <a:rPr lang="en-GB" sz="2200"/>
              <a:t>Build strong working-relationship with course leader &amp; module leader etc</a:t>
            </a:r>
            <a:endParaRPr sz="2200"/>
          </a:p>
          <a:p>
            <a:pPr indent="0" lvl="0" marL="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t/>
            </a:r>
            <a:endParaRPr sz="22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pic>
        <p:nvPicPr>
          <p:cNvPr id="142" name="Google Shape;142;g939547ea01_0_45"/>
          <p:cNvPicPr preferRelativeResize="0"/>
          <p:nvPr/>
        </p:nvPicPr>
        <p:blipFill rotWithShape="1">
          <a:blip r:embed="rId4">
            <a:alphaModFix/>
          </a:blip>
          <a:srcRect b="0" l="0" r="0" t="0"/>
          <a:stretch/>
        </p:blipFill>
        <p:spPr>
          <a:xfrm>
            <a:off x="9458770" y="0"/>
            <a:ext cx="2733230" cy="18221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9c4e90b3ea_0_1"/>
          <p:cNvPicPr preferRelativeResize="0"/>
          <p:nvPr/>
        </p:nvPicPr>
        <p:blipFill rotWithShape="1">
          <a:blip r:embed="rId3">
            <a:alphaModFix/>
          </a:blip>
          <a:srcRect b="0" l="0" r="0" t="0"/>
          <a:stretch/>
        </p:blipFill>
        <p:spPr>
          <a:xfrm>
            <a:off x="379905" y="282591"/>
            <a:ext cx="2771508" cy="1539562"/>
          </a:xfrm>
          <a:prstGeom prst="rect">
            <a:avLst/>
          </a:prstGeom>
          <a:noFill/>
          <a:ln>
            <a:noFill/>
          </a:ln>
        </p:spPr>
      </p:pic>
      <p:sp>
        <p:nvSpPr>
          <p:cNvPr id="148" name="Google Shape;148;g9c4e90b3ea_0_1"/>
          <p:cNvSpPr/>
          <p:nvPr/>
        </p:nvSpPr>
        <p:spPr>
          <a:xfrm>
            <a:off x="379905" y="2215634"/>
            <a:ext cx="114564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200" u="none" cap="none" strike="noStrike">
                <a:solidFill>
                  <a:schemeClr val="dk1"/>
                </a:solidFill>
                <a:latin typeface="Calibri"/>
                <a:ea typeface="Calibri"/>
                <a:cs typeface="Calibri"/>
                <a:sym typeface="Calibri"/>
              </a:rPr>
              <a:t>How can you make sure your course mates know you are their rep? </a:t>
            </a:r>
            <a:endParaRPr b="0" i="0" sz="2200" u="none" cap="none" strike="noStrike">
              <a:solidFill>
                <a:schemeClr val="dk1"/>
              </a:solidFill>
              <a:latin typeface="Calibri"/>
              <a:ea typeface="Calibri"/>
              <a:cs typeface="Calibri"/>
              <a:sym typeface="Calibri"/>
            </a:endParaRPr>
          </a:p>
        </p:txBody>
      </p:sp>
      <p:sp>
        <p:nvSpPr>
          <p:cNvPr id="149" name="Google Shape;149;g9c4e90b3ea_0_1"/>
          <p:cNvSpPr/>
          <p:nvPr/>
        </p:nvSpPr>
        <p:spPr>
          <a:xfrm>
            <a:off x="379900" y="2717451"/>
            <a:ext cx="11456400" cy="37938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lecture shout-outs – ask your lecturer if you can speak to the course on collaborate either before or after a class.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Collect the names and emails/numbers  of the students on your course - ask them to put their names etc into the ‘chat’ on collaborate so you can copy and paste them.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Ask your course leader to put your name and details on the Course Site feature on Weblearn (see next slide)</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Ask you course leader to put up a weblearn announcement to introduce you to the course or you can ask them to forward on an email from you to the whole course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Creat a short online survey via google forms or survey monkey asking them how they are finding this new way of learning and ask your Course Leader to distribute it via weblearn </a:t>
            </a:r>
            <a:endParaRPr b="0" i="0" sz="2200" u="none" cap="none" strike="noStrike">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Create a Facebook or WhatsApp group for student on your course </a:t>
            </a:r>
            <a:endParaRPr b="0" i="0" sz="2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0" name="Google Shape;150;g9c4e90b3ea_0_1"/>
          <p:cNvPicPr preferRelativeResize="0"/>
          <p:nvPr/>
        </p:nvPicPr>
        <p:blipFill rotWithShape="1">
          <a:blip r:embed="rId4">
            <a:alphaModFix/>
          </a:blip>
          <a:srcRect b="0" l="0" r="0" t="0"/>
          <a:stretch/>
        </p:blipFill>
        <p:spPr>
          <a:xfrm>
            <a:off x="9614610" y="0"/>
            <a:ext cx="2577390" cy="19330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1"/>
          <p:cNvPicPr preferRelativeResize="0"/>
          <p:nvPr/>
        </p:nvPicPr>
        <p:blipFill rotWithShape="1">
          <a:blip r:embed="rId3">
            <a:alphaModFix/>
          </a:blip>
          <a:srcRect b="0" l="0" r="0" t="0"/>
          <a:stretch/>
        </p:blipFill>
        <p:spPr>
          <a:xfrm>
            <a:off x="379905" y="282591"/>
            <a:ext cx="2771509" cy="1539562"/>
          </a:xfrm>
          <a:prstGeom prst="rect">
            <a:avLst/>
          </a:prstGeom>
          <a:noFill/>
          <a:ln>
            <a:noFill/>
          </a:ln>
        </p:spPr>
      </p:pic>
      <p:sp>
        <p:nvSpPr>
          <p:cNvPr id="156" name="Google Shape;156;p11"/>
          <p:cNvSpPr/>
          <p:nvPr/>
        </p:nvSpPr>
        <p:spPr>
          <a:xfrm>
            <a:off x="379905" y="2215634"/>
            <a:ext cx="1145649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200" u="none" cap="none" strike="noStrike">
                <a:solidFill>
                  <a:schemeClr val="dk1"/>
                </a:solidFill>
                <a:latin typeface="Calibri"/>
                <a:ea typeface="Calibri"/>
                <a:cs typeface="Calibri"/>
                <a:sym typeface="Calibri"/>
              </a:rPr>
              <a:t>Feedback</a:t>
            </a:r>
            <a:endParaRPr b="0" i="0" sz="2200" u="none" cap="none" strike="noStrike">
              <a:solidFill>
                <a:schemeClr val="dk1"/>
              </a:solidFill>
              <a:latin typeface="Calibri"/>
              <a:ea typeface="Calibri"/>
              <a:cs typeface="Calibri"/>
              <a:sym typeface="Calibri"/>
            </a:endParaRPr>
          </a:p>
        </p:txBody>
      </p:sp>
      <p:sp>
        <p:nvSpPr>
          <p:cNvPr id="157" name="Google Shape;157;p11"/>
          <p:cNvSpPr/>
          <p:nvPr/>
        </p:nvSpPr>
        <p:spPr>
          <a:xfrm>
            <a:off x="262250" y="2755176"/>
            <a:ext cx="11456400" cy="4102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800"/>
              <a:buFont typeface="Arial"/>
              <a:buNone/>
            </a:pPr>
            <a:r>
              <a:rPr b="0" i="0" lang="en-GB" sz="2200" u="none" cap="none" strike="noStrike">
                <a:solidFill>
                  <a:schemeClr val="dk1"/>
                </a:solidFill>
                <a:latin typeface="Calibri"/>
                <a:ea typeface="Calibri"/>
                <a:cs typeface="Calibri"/>
                <a:sym typeface="Calibri"/>
              </a:rPr>
              <a:t>Providing feedback to the university is one of the key roles of student reps. What sort of issues might you might provide feedback to the university on? </a:t>
            </a:r>
            <a:endParaRPr b="0" i="0" sz="22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Quality of teaching and learning</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Student’s </a:t>
            </a:r>
            <a:r>
              <a:rPr lang="en-GB" sz="2200">
                <a:solidFill>
                  <a:schemeClr val="dk1"/>
                </a:solidFill>
                <a:latin typeface="Calibri"/>
                <a:ea typeface="Calibri"/>
                <a:cs typeface="Calibri"/>
                <a:sym typeface="Calibri"/>
              </a:rPr>
              <a:t>intellectual</a:t>
            </a:r>
            <a:r>
              <a:rPr lang="en-GB" sz="2200">
                <a:solidFill>
                  <a:schemeClr val="dk1"/>
                </a:solidFill>
                <a:latin typeface="Calibri"/>
                <a:ea typeface="Calibri"/>
                <a:cs typeface="Calibri"/>
                <a:sym typeface="Calibri"/>
              </a:rPr>
              <a:t> development </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Structure and organisation of the course </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Availability and access to </a:t>
            </a:r>
            <a:r>
              <a:rPr lang="en-GB" sz="2200">
                <a:solidFill>
                  <a:schemeClr val="dk1"/>
                </a:solidFill>
                <a:latin typeface="Calibri"/>
                <a:ea typeface="Calibri"/>
                <a:cs typeface="Calibri"/>
                <a:sym typeface="Calibri"/>
              </a:rPr>
              <a:t>teaching</a:t>
            </a:r>
            <a:r>
              <a:rPr lang="en-GB" sz="2200">
                <a:solidFill>
                  <a:schemeClr val="dk1"/>
                </a:solidFill>
                <a:latin typeface="Calibri"/>
                <a:ea typeface="Calibri"/>
                <a:cs typeface="Calibri"/>
                <a:sym typeface="Calibri"/>
              </a:rPr>
              <a:t> staff </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Exams and </a:t>
            </a:r>
            <a:r>
              <a:rPr lang="en-GB" sz="2200">
                <a:solidFill>
                  <a:schemeClr val="dk1"/>
                </a:solidFill>
                <a:latin typeface="Calibri"/>
                <a:ea typeface="Calibri"/>
                <a:cs typeface="Calibri"/>
                <a:sym typeface="Calibri"/>
              </a:rPr>
              <a:t>assessments</a:t>
            </a:r>
            <a:r>
              <a:rPr lang="en-GB"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Library and IT facilities </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University support facilities e.g. Disability &amp; </a:t>
            </a:r>
            <a:r>
              <a:rPr lang="en-GB" sz="2200">
                <a:solidFill>
                  <a:schemeClr val="dk1"/>
                </a:solidFill>
                <a:latin typeface="Calibri"/>
                <a:ea typeface="Calibri"/>
                <a:cs typeface="Calibri"/>
                <a:sym typeface="Calibri"/>
              </a:rPr>
              <a:t>Dyslexia</a:t>
            </a:r>
            <a:r>
              <a:rPr lang="en-GB" sz="2200">
                <a:solidFill>
                  <a:schemeClr val="dk1"/>
                </a:solidFill>
                <a:latin typeface="Calibri"/>
                <a:ea typeface="Calibri"/>
                <a:cs typeface="Calibri"/>
                <a:sym typeface="Calibri"/>
              </a:rPr>
              <a:t> service </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Placements and </a:t>
            </a:r>
            <a:r>
              <a:rPr lang="en-GB" sz="2200">
                <a:solidFill>
                  <a:schemeClr val="dk1"/>
                </a:solidFill>
                <a:latin typeface="Calibri"/>
                <a:ea typeface="Calibri"/>
                <a:cs typeface="Calibri"/>
                <a:sym typeface="Calibri"/>
              </a:rPr>
              <a:t>specific</a:t>
            </a:r>
            <a:r>
              <a:rPr lang="en-GB" sz="2200">
                <a:solidFill>
                  <a:schemeClr val="dk1"/>
                </a:solidFill>
                <a:latin typeface="Calibri"/>
                <a:ea typeface="Calibri"/>
                <a:cs typeface="Calibri"/>
                <a:sym typeface="Calibri"/>
              </a:rPr>
              <a:t> </a:t>
            </a:r>
            <a:r>
              <a:rPr lang="en-GB" sz="2200">
                <a:solidFill>
                  <a:schemeClr val="dk1"/>
                </a:solidFill>
                <a:latin typeface="Calibri"/>
                <a:ea typeface="Calibri"/>
                <a:cs typeface="Calibri"/>
                <a:sym typeface="Calibri"/>
              </a:rPr>
              <a:t>course</a:t>
            </a:r>
            <a:r>
              <a:rPr lang="en-GB" sz="2200">
                <a:solidFill>
                  <a:schemeClr val="dk1"/>
                </a:solidFill>
                <a:latin typeface="Calibri"/>
                <a:ea typeface="Calibri"/>
                <a:cs typeface="Calibri"/>
                <a:sym typeface="Calibri"/>
              </a:rPr>
              <a:t> related </a:t>
            </a:r>
            <a:r>
              <a:rPr lang="en-GB" sz="2200">
                <a:solidFill>
                  <a:schemeClr val="dk1"/>
                </a:solidFill>
                <a:latin typeface="Calibri"/>
                <a:ea typeface="Calibri"/>
                <a:cs typeface="Calibri"/>
                <a:sym typeface="Calibri"/>
              </a:rPr>
              <a:t>programmes</a:t>
            </a:r>
            <a:endParaRPr sz="2200">
              <a:solidFill>
                <a:schemeClr val="dk1"/>
              </a:solidFill>
              <a:latin typeface="Calibri"/>
              <a:ea typeface="Calibri"/>
              <a:cs typeface="Calibri"/>
              <a:sym typeface="Calibri"/>
            </a:endParaRPr>
          </a:p>
          <a:p>
            <a:pPr indent="-368300" lvl="0" marL="457200" marR="0" rtl="0" algn="l">
              <a:lnSpc>
                <a:spcPct val="9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 good rep will give rounded, constructive and fair feedback both positive and no-so-positive comments. </a:t>
            </a:r>
            <a:r>
              <a:rPr lang="en-GB"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sz="2200">
              <a:solidFill>
                <a:schemeClr val="dk1"/>
              </a:solidFill>
              <a:latin typeface="Calibri"/>
              <a:ea typeface="Calibri"/>
              <a:cs typeface="Calibri"/>
              <a:sym typeface="Calibri"/>
            </a:endParaRPr>
          </a:p>
        </p:txBody>
      </p:sp>
      <p:pic>
        <p:nvPicPr>
          <p:cNvPr id="158" name="Google Shape;158;p11"/>
          <p:cNvPicPr preferRelativeResize="0"/>
          <p:nvPr/>
        </p:nvPicPr>
        <p:blipFill rotWithShape="1">
          <a:blip r:embed="rId4">
            <a:alphaModFix/>
          </a:blip>
          <a:srcRect b="0" l="0" r="0" t="0"/>
          <a:stretch/>
        </p:blipFill>
        <p:spPr>
          <a:xfrm>
            <a:off x="8790864" y="0"/>
            <a:ext cx="3401136" cy="2267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2015-09-09T14:23:21Z</dcterms:created>
  <dc:creator>Alistair McKay</dc:creator>
</cp:coreProperties>
</file>